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86" r:id="rId2"/>
    <p:sldId id="278" r:id="rId3"/>
    <p:sldId id="290" r:id="rId4"/>
    <p:sldId id="291" r:id="rId5"/>
    <p:sldId id="292" r:id="rId6"/>
    <p:sldId id="293" r:id="rId7"/>
    <p:sldId id="294" r:id="rId8"/>
    <p:sldId id="295" r:id="rId9"/>
    <p:sldId id="304" r:id="rId10"/>
    <p:sldId id="305" r:id="rId11"/>
    <p:sldId id="303" r:id="rId12"/>
    <p:sldId id="296" r:id="rId13"/>
    <p:sldId id="302" r:id="rId14"/>
    <p:sldId id="297" r:id="rId15"/>
    <p:sldId id="298" r:id="rId16"/>
    <p:sldId id="299" r:id="rId17"/>
    <p:sldId id="300" r:id="rId18"/>
    <p:sldId id="306" r:id="rId19"/>
  </p:sldIdLst>
  <p:sldSz cx="9144000" cy="6858000" type="screen4x3"/>
  <p:notesSz cx="6889750"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F8CC117F-7C74-4425-B78C-2BFC4D0F213B}">
          <p14:sldIdLst>
            <p14:sldId id="286"/>
          </p14:sldIdLst>
        </p14:section>
        <p14:section name="Presentation" id="{91B1B017-16EC-4AA0-B1A9-3C6F33F9747B}">
          <p14:sldIdLst>
            <p14:sldId id="278"/>
            <p14:sldId id="290"/>
            <p14:sldId id="291"/>
            <p14:sldId id="292"/>
            <p14:sldId id="293"/>
            <p14:sldId id="294"/>
            <p14:sldId id="295"/>
            <p14:sldId id="304"/>
            <p14:sldId id="305"/>
            <p14:sldId id="303"/>
            <p14:sldId id="296"/>
            <p14:sldId id="302"/>
          </p14:sldIdLst>
        </p14:section>
        <p14:section name="Untitled Section" id="{1A153B24-0A84-48A5-9B28-BAF1528DB43E}">
          <p14:sldIdLst>
            <p14:sldId id="297"/>
            <p14:sldId id="298"/>
            <p14:sldId id="299"/>
            <p14:sldId id="300"/>
            <p14:sldId id="306"/>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vid White" initials="DW" lastIdx="1" clrIdx="0">
    <p:extLst>
      <p:ext uri="{19B8F6BF-5375-455C-9EA6-DF929625EA0E}">
        <p15:presenceInfo xmlns:p15="http://schemas.microsoft.com/office/powerpoint/2012/main" userId="a7019f914f9ba2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A2D39C-ADA2-4F2E-B9BB-B2421AE705CF}" v="9" dt="2025-11-12T12:36:35.9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57835" autoAdjust="0"/>
  </p:normalViewPr>
  <p:slideViewPr>
    <p:cSldViewPr snapToGrid="0">
      <p:cViewPr varScale="1">
        <p:scale>
          <a:sx n="36" d="100"/>
          <a:sy n="36" d="100"/>
        </p:scale>
        <p:origin x="2180" y="48"/>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66" d="100"/>
          <a:sy n="66" d="100"/>
        </p:scale>
        <p:origin x="2280"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B3CDC9-9FB6-4FBA-8C77-9C0BE2E64C64}"/>
              </a:ext>
            </a:extLst>
          </p:cNvPr>
          <p:cNvSpPr>
            <a:spLocks noGrp="1"/>
          </p:cNvSpPr>
          <p:nvPr>
            <p:ph type="hdr" sz="quarter"/>
          </p:nvPr>
        </p:nvSpPr>
        <p:spPr>
          <a:xfrm>
            <a:off x="0" y="2"/>
            <a:ext cx="2985559" cy="502755"/>
          </a:xfrm>
          <a:prstGeom prst="rect">
            <a:avLst/>
          </a:prstGeom>
        </p:spPr>
        <p:txBody>
          <a:bodyPr vert="horz" lIns="96616" tIns="48308" rIns="96616" bIns="48308" rtlCol="0"/>
          <a:lstStyle>
            <a:lvl1pPr algn="l">
              <a:defRPr sz="1300"/>
            </a:lvl1pPr>
          </a:lstStyle>
          <a:p>
            <a:endParaRPr lang="en-GB"/>
          </a:p>
        </p:txBody>
      </p:sp>
      <p:sp>
        <p:nvSpPr>
          <p:cNvPr id="3" name="Date Placeholder 2">
            <a:extLst>
              <a:ext uri="{FF2B5EF4-FFF2-40B4-BE49-F238E27FC236}">
                <a16:creationId xmlns:a16="http://schemas.microsoft.com/office/drawing/2014/main" id="{4FB2BB54-0C3F-49E2-AFDB-8E0A7095415F}"/>
              </a:ext>
            </a:extLst>
          </p:cNvPr>
          <p:cNvSpPr>
            <a:spLocks noGrp="1"/>
          </p:cNvSpPr>
          <p:nvPr>
            <p:ph type="dt" sz="quarter" idx="1"/>
          </p:nvPr>
        </p:nvSpPr>
        <p:spPr>
          <a:xfrm>
            <a:off x="3902597" y="2"/>
            <a:ext cx="2985559" cy="502755"/>
          </a:xfrm>
          <a:prstGeom prst="rect">
            <a:avLst/>
          </a:prstGeom>
        </p:spPr>
        <p:txBody>
          <a:bodyPr vert="horz" lIns="96616" tIns="48308" rIns="96616" bIns="48308" rtlCol="0"/>
          <a:lstStyle>
            <a:lvl1pPr algn="r">
              <a:defRPr sz="1300"/>
            </a:lvl1pPr>
          </a:lstStyle>
          <a:p>
            <a:fld id="{877BD3B6-4A4B-4368-8244-D6A9B93D34C9}" type="datetimeFigureOut">
              <a:rPr lang="en-GB" smtClean="0"/>
              <a:t>14/11/2025</a:t>
            </a:fld>
            <a:endParaRPr lang="en-GB"/>
          </a:p>
        </p:txBody>
      </p:sp>
      <p:sp>
        <p:nvSpPr>
          <p:cNvPr id="4" name="Footer Placeholder 3">
            <a:extLst>
              <a:ext uri="{FF2B5EF4-FFF2-40B4-BE49-F238E27FC236}">
                <a16:creationId xmlns:a16="http://schemas.microsoft.com/office/drawing/2014/main" id="{7736F97B-E7E5-45D4-9DED-B13189675C8E}"/>
              </a:ext>
            </a:extLst>
          </p:cNvPr>
          <p:cNvSpPr>
            <a:spLocks noGrp="1"/>
          </p:cNvSpPr>
          <p:nvPr>
            <p:ph type="ftr" sz="quarter" idx="2"/>
          </p:nvPr>
        </p:nvSpPr>
        <p:spPr>
          <a:xfrm>
            <a:off x="0" y="9517547"/>
            <a:ext cx="2985559"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00A867CF-6101-43A9-A69F-6BCB6B554F66}"/>
              </a:ext>
            </a:extLst>
          </p:cNvPr>
          <p:cNvSpPr>
            <a:spLocks noGrp="1"/>
          </p:cNvSpPr>
          <p:nvPr>
            <p:ph type="sldNum" sz="quarter" idx="3"/>
          </p:nvPr>
        </p:nvSpPr>
        <p:spPr>
          <a:xfrm>
            <a:off x="3902597" y="9517547"/>
            <a:ext cx="2985559" cy="502754"/>
          </a:xfrm>
          <a:prstGeom prst="rect">
            <a:avLst/>
          </a:prstGeom>
        </p:spPr>
        <p:txBody>
          <a:bodyPr vert="horz" lIns="96616" tIns="48308" rIns="96616" bIns="48308" rtlCol="0" anchor="b"/>
          <a:lstStyle>
            <a:lvl1pPr algn="r">
              <a:defRPr sz="1300"/>
            </a:lvl1pPr>
          </a:lstStyle>
          <a:p>
            <a:fld id="{92874F43-4157-4590-81FE-5D2F12A24D7F}" type="slidenum">
              <a:rPr lang="en-GB" smtClean="0"/>
              <a:t>‹#›</a:t>
            </a:fld>
            <a:endParaRPr lang="en-GB"/>
          </a:p>
        </p:txBody>
      </p:sp>
    </p:spTree>
    <p:extLst>
      <p:ext uri="{BB962C8B-B14F-4D97-AF65-F5344CB8AC3E}">
        <p14:creationId xmlns:p14="http://schemas.microsoft.com/office/powerpoint/2010/main" val="41776396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85559"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2597" y="2"/>
            <a:ext cx="2985559" cy="502755"/>
          </a:xfrm>
          <a:prstGeom prst="rect">
            <a:avLst/>
          </a:prstGeom>
        </p:spPr>
        <p:txBody>
          <a:bodyPr vert="horz" lIns="96616" tIns="48308" rIns="96616" bIns="48308" rtlCol="0"/>
          <a:lstStyle>
            <a:lvl1pPr algn="r">
              <a:defRPr sz="1300"/>
            </a:lvl1pPr>
          </a:lstStyle>
          <a:p>
            <a:fld id="{945D3BCC-D4C8-4514-A126-6878941522B3}" type="datetimeFigureOut">
              <a:rPr lang="en-GB" smtClean="0"/>
              <a:t>14/11/2025</a:t>
            </a:fld>
            <a:endParaRPr lang="en-GB"/>
          </a:p>
        </p:txBody>
      </p:sp>
      <p:sp>
        <p:nvSpPr>
          <p:cNvPr id="4" name="Slide Image Placeholder 3"/>
          <p:cNvSpPr>
            <a:spLocks noGrp="1" noRot="1" noChangeAspect="1"/>
          </p:cNvSpPr>
          <p:nvPr>
            <p:ph type="sldImg" idx="2"/>
          </p:nvPr>
        </p:nvSpPr>
        <p:spPr>
          <a:xfrm>
            <a:off x="1190625" y="1252538"/>
            <a:ext cx="4508500"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976" y="4822269"/>
            <a:ext cx="5511800" cy="3945494"/>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5559"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7547"/>
            <a:ext cx="2985559" cy="502754"/>
          </a:xfrm>
          <a:prstGeom prst="rect">
            <a:avLst/>
          </a:prstGeom>
        </p:spPr>
        <p:txBody>
          <a:bodyPr vert="horz" lIns="96616" tIns="48308" rIns="96616" bIns="48308" rtlCol="0" anchor="b"/>
          <a:lstStyle>
            <a:lvl1pPr algn="r">
              <a:defRPr sz="1300"/>
            </a:lvl1pPr>
          </a:lstStyle>
          <a:p>
            <a:fld id="{A886A1AA-2C9D-4FD0-AA27-BB600D2E95CA}" type="slidenum">
              <a:rPr lang="en-GB" smtClean="0"/>
              <a:t>‹#›</a:t>
            </a:fld>
            <a:endParaRPr lang="en-GB"/>
          </a:p>
        </p:txBody>
      </p:sp>
    </p:spTree>
    <p:extLst>
      <p:ext uri="{BB962C8B-B14F-4D97-AF65-F5344CB8AC3E}">
        <p14:creationId xmlns:p14="http://schemas.microsoft.com/office/powerpoint/2010/main" val="20032986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886A1AA-2C9D-4FD0-AA27-BB600D2E95CA}" type="slidenum">
              <a:rPr lang="en-GB" smtClean="0"/>
              <a:t>1</a:t>
            </a:fld>
            <a:endParaRPr lang="en-GB"/>
          </a:p>
        </p:txBody>
      </p:sp>
    </p:spTree>
    <p:extLst>
      <p:ext uri="{BB962C8B-B14F-4D97-AF65-F5344CB8AC3E}">
        <p14:creationId xmlns:p14="http://schemas.microsoft.com/office/powerpoint/2010/main" val="3902819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14</a:t>
            </a:fld>
            <a:endParaRPr lang="en-GB"/>
          </a:p>
        </p:txBody>
      </p:sp>
    </p:spTree>
    <p:extLst>
      <p:ext uri="{BB962C8B-B14F-4D97-AF65-F5344CB8AC3E}">
        <p14:creationId xmlns:p14="http://schemas.microsoft.com/office/powerpoint/2010/main" val="1298640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15</a:t>
            </a:fld>
            <a:endParaRPr lang="en-GB"/>
          </a:p>
        </p:txBody>
      </p:sp>
    </p:spTree>
    <p:extLst>
      <p:ext uri="{BB962C8B-B14F-4D97-AF65-F5344CB8AC3E}">
        <p14:creationId xmlns:p14="http://schemas.microsoft.com/office/powerpoint/2010/main" val="1101385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16</a:t>
            </a:fld>
            <a:endParaRPr lang="en-GB"/>
          </a:p>
        </p:txBody>
      </p:sp>
    </p:spTree>
    <p:extLst>
      <p:ext uri="{BB962C8B-B14F-4D97-AF65-F5344CB8AC3E}">
        <p14:creationId xmlns:p14="http://schemas.microsoft.com/office/powerpoint/2010/main" val="24539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17</a:t>
            </a:fld>
            <a:endParaRPr lang="en-GB"/>
          </a:p>
        </p:txBody>
      </p:sp>
    </p:spTree>
    <p:extLst>
      <p:ext uri="{BB962C8B-B14F-4D97-AF65-F5344CB8AC3E}">
        <p14:creationId xmlns:p14="http://schemas.microsoft.com/office/powerpoint/2010/main" val="1468684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18</a:t>
            </a:fld>
            <a:endParaRPr lang="en-GB"/>
          </a:p>
        </p:txBody>
      </p:sp>
    </p:spTree>
    <p:extLst>
      <p:ext uri="{BB962C8B-B14F-4D97-AF65-F5344CB8AC3E}">
        <p14:creationId xmlns:p14="http://schemas.microsoft.com/office/powerpoint/2010/main" val="3824584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886A1AA-2C9D-4FD0-AA27-BB600D2E95CA}" type="slidenum">
              <a:rPr lang="en-GB" smtClean="0"/>
              <a:t>2</a:t>
            </a:fld>
            <a:endParaRPr lang="en-GB"/>
          </a:p>
        </p:txBody>
      </p:sp>
    </p:spTree>
    <p:extLst>
      <p:ext uri="{BB962C8B-B14F-4D97-AF65-F5344CB8AC3E}">
        <p14:creationId xmlns:p14="http://schemas.microsoft.com/office/powerpoint/2010/main" val="57714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3</a:t>
            </a:fld>
            <a:endParaRPr lang="en-GB"/>
          </a:p>
        </p:txBody>
      </p:sp>
    </p:spTree>
    <p:extLst>
      <p:ext uri="{BB962C8B-B14F-4D97-AF65-F5344CB8AC3E}">
        <p14:creationId xmlns:p14="http://schemas.microsoft.com/office/powerpoint/2010/main" val="187066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4</a:t>
            </a:fld>
            <a:endParaRPr lang="en-GB"/>
          </a:p>
        </p:txBody>
      </p:sp>
    </p:spTree>
    <p:extLst>
      <p:ext uri="{BB962C8B-B14F-4D97-AF65-F5344CB8AC3E}">
        <p14:creationId xmlns:p14="http://schemas.microsoft.com/office/powerpoint/2010/main" val="3210946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5</a:t>
            </a:fld>
            <a:endParaRPr lang="en-GB"/>
          </a:p>
        </p:txBody>
      </p:sp>
    </p:spTree>
    <p:extLst>
      <p:ext uri="{BB962C8B-B14F-4D97-AF65-F5344CB8AC3E}">
        <p14:creationId xmlns:p14="http://schemas.microsoft.com/office/powerpoint/2010/main" val="154784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6</a:t>
            </a:fld>
            <a:endParaRPr lang="en-GB"/>
          </a:p>
        </p:txBody>
      </p:sp>
    </p:spTree>
    <p:extLst>
      <p:ext uri="{BB962C8B-B14F-4D97-AF65-F5344CB8AC3E}">
        <p14:creationId xmlns:p14="http://schemas.microsoft.com/office/powerpoint/2010/main" val="3152154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7</a:t>
            </a:fld>
            <a:endParaRPr lang="en-GB"/>
          </a:p>
        </p:txBody>
      </p:sp>
    </p:spTree>
    <p:extLst>
      <p:ext uri="{BB962C8B-B14F-4D97-AF65-F5344CB8AC3E}">
        <p14:creationId xmlns:p14="http://schemas.microsoft.com/office/powerpoint/2010/main" val="3770067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8</a:t>
            </a:fld>
            <a:endParaRPr lang="en-GB"/>
          </a:p>
        </p:txBody>
      </p:sp>
    </p:spTree>
    <p:extLst>
      <p:ext uri="{BB962C8B-B14F-4D97-AF65-F5344CB8AC3E}">
        <p14:creationId xmlns:p14="http://schemas.microsoft.com/office/powerpoint/2010/main" val="126448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886A1AA-2C9D-4FD0-AA27-BB600D2E95CA}" type="slidenum">
              <a:rPr lang="en-GB" smtClean="0"/>
              <a:t>9</a:t>
            </a:fld>
            <a:endParaRPr lang="en-GB"/>
          </a:p>
        </p:txBody>
      </p:sp>
    </p:spTree>
    <p:extLst>
      <p:ext uri="{BB962C8B-B14F-4D97-AF65-F5344CB8AC3E}">
        <p14:creationId xmlns:p14="http://schemas.microsoft.com/office/powerpoint/2010/main" val="2538108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9BACA2A-C3C9-4D9F-AB32-13D7DE012DD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00000" y="179988"/>
            <a:ext cx="720000" cy="720000"/>
          </a:xfrm>
          <a:prstGeom prst="rect">
            <a:avLst/>
          </a:prstGeom>
        </p:spPr>
      </p:pic>
    </p:spTree>
    <p:extLst>
      <p:ext uri="{BB962C8B-B14F-4D97-AF65-F5344CB8AC3E}">
        <p14:creationId xmlns:p14="http://schemas.microsoft.com/office/powerpoint/2010/main" val="1898559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Header">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32000" y="1980000"/>
            <a:ext cx="8280000" cy="2160000"/>
          </a:xfrm>
        </p:spPr>
        <p:txBody>
          <a:bodyPr tIns="90000" bIns="90000" anchor="ctr" anchorCtr="1"/>
          <a:lstStyle>
            <a:lvl1pPr algn="ctr">
              <a:defRPr>
                <a:solidFill>
                  <a:srgbClr val="0070C0"/>
                </a:solidFill>
              </a:defRPr>
            </a:lvl1pPr>
          </a:lstStyle>
          <a:p>
            <a:r>
              <a:rPr lang="en-US" dirty="0"/>
              <a:t>Title</a:t>
            </a:r>
            <a:endParaRPr lang="en-GB" dirty="0"/>
          </a:p>
        </p:txBody>
      </p:sp>
      <p:pic>
        <p:nvPicPr>
          <p:cNvPr id="3" name="Picture 2">
            <a:extLst>
              <a:ext uri="{FF2B5EF4-FFF2-40B4-BE49-F238E27FC236}">
                <a16:creationId xmlns:a16="http://schemas.microsoft.com/office/drawing/2014/main" id="{FA1A44A9-6A15-4CAF-9C5A-DC750C3C66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80000" y="180000"/>
            <a:ext cx="1440000" cy="1440000"/>
          </a:xfrm>
          <a:prstGeom prst="rect">
            <a:avLst/>
          </a:prstGeom>
        </p:spPr>
      </p:pic>
      <p:sp>
        <p:nvSpPr>
          <p:cNvPr id="9" name="Title 1">
            <a:extLst>
              <a:ext uri="{FF2B5EF4-FFF2-40B4-BE49-F238E27FC236}">
                <a16:creationId xmlns:a16="http://schemas.microsoft.com/office/drawing/2014/main" id="{DDD79CF0-6939-42BB-8796-B79C5EC7AC43}"/>
              </a:ext>
            </a:extLst>
          </p:cNvPr>
          <p:cNvSpPr txBox="1">
            <a:spLocks/>
          </p:cNvSpPr>
          <p:nvPr userDrawn="1"/>
        </p:nvSpPr>
        <p:spPr>
          <a:xfrm>
            <a:off x="180000" y="180000"/>
            <a:ext cx="7200000" cy="1440000"/>
          </a:xfrm>
          <a:prstGeom prst="rect">
            <a:avLst/>
          </a:prstGeom>
        </p:spPr>
        <p:txBody>
          <a:bodyPr vert="horz" lIns="91440" tIns="90000" rIns="91440" bIns="90000" rtlCol="0" anchor="ctr" anchorCtr="1">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latin typeface="Lucida Calligraphy" panose="03010101010101010101" pitchFamily="66" charset="0"/>
              </a:rPr>
              <a:t>The Deal Society</a:t>
            </a:r>
          </a:p>
        </p:txBody>
      </p:sp>
      <p:sp>
        <p:nvSpPr>
          <p:cNvPr id="12" name="Content Placeholder 11">
            <a:extLst>
              <a:ext uri="{FF2B5EF4-FFF2-40B4-BE49-F238E27FC236}">
                <a16:creationId xmlns:a16="http://schemas.microsoft.com/office/drawing/2014/main" id="{7F707E2D-8E4F-4514-BBE7-72BBAF8CA5F5}"/>
              </a:ext>
            </a:extLst>
          </p:cNvPr>
          <p:cNvSpPr>
            <a:spLocks noGrp="1"/>
          </p:cNvSpPr>
          <p:nvPr>
            <p:ph sz="quarter" idx="10" hasCustomPrompt="1"/>
          </p:nvPr>
        </p:nvSpPr>
        <p:spPr>
          <a:xfrm>
            <a:off x="431999" y="4500000"/>
            <a:ext cx="8280000" cy="1440000"/>
          </a:xfrm>
          <a:prstGeom prst="rect">
            <a:avLst/>
          </a:prstGeom>
        </p:spPr>
        <p:txBody>
          <a:bodyPr anchor="ctr" anchorCtr="1"/>
          <a:lstStyle>
            <a:lvl1pPr marL="0" indent="0" algn="ctr">
              <a:buNone/>
              <a:defRPr sz="3200" b="0">
                <a:solidFill>
                  <a:srgbClr val="0070C0"/>
                </a:solidFill>
                <a:latin typeface="+mj-lt"/>
              </a:defRPr>
            </a:lvl1pPr>
          </a:lstStyle>
          <a:p>
            <a:pPr lvl="0"/>
            <a:r>
              <a:rPr lang="en-GB" dirty="0"/>
              <a:t>Presenter</a:t>
            </a:r>
          </a:p>
        </p:txBody>
      </p:sp>
    </p:spTree>
    <p:extLst>
      <p:ext uri="{BB962C8B-B14F-4D97-AF65-F5344CB8AC3E}">
        <p14:creationId xmlns:p14="http://schemas.microsoft.com/office/powerpoint/2010/main" val="12800266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32000" y="1800000"/>
            <a:ext cx="8280000" cy="3600000"/>
          </a:xfrm>
          <a:prstGeom prst="rect">
            <a:avLst/>
          </a:prstGeom>
        </p:spPr>
        <p:txBody>
          <a:bodyPr anchor="ctr"/>
          <a:lstStyle>
            <a:lvl1pPr algn="ctr">
              <a:defRPr sz="4000">
                <a:solidFill>
                  <a:srgbClr val="0070C0"/>
                </a:solidFill>
              </a:defRPr>
            </a:lvl1pPr>
          </a:lstStyle>
          <a:p>
            <a:r>
              <a:rPr lang="en-US"/>
              <a:t>Click to edit Master title style</a:t>
            </a:r>
            <a:endParaRPr lang="en-US" dirty="0"/>
          </a:p>
        </p:txBody>
      </p:sp>
      <p:pic>
        <p:nvPicPr>
          <p:cNvPr id="4" name="Picture 3">
            <a:extLst>
              <a:ext uri="{FF2B5EF4-FFF2-40B4-BE49-F238E27FC236}">
                <a16:creationId xmlns:a16="http://schemas.microsoft.com/office/drawing/2014/main" id="{E37A0398-03EC-40B5-B2F4-7B7E823484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00000" y="179988"/>
            <a:ext cx="720000" cy="720000"/>
          </a:xfrm>
          <a:prstGeom prst="rect">
            <a:avLst/>
          </a:prstGeom>
        </p:spPr>
      </p:pic>
    </p:spTree>
    <p:extLst>
      <p:ext uri="{BB962C8B-B14F-4D97-AF65-F5344CB8AC3E}">
        <p14:creationId xmlns:p14="http://schemas.microsoft.com/office/powerpoint/2010/main" val="3930643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00" y="990000"/>
            <a:ext cx="8460000" cy="5040000"/>
          </a:xfrm>
          <a:prstGeom prst="rect">
            <a:avLst/>
          </a:prstGeom>
        </p:spPr>
        <p:txBody>
          <a:bodyPr tIns="90000" bIns="9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a:xfrm>
            <a:off x="360000" y="180000"/>
            <a:ext cx="7740000" cy="720000"/>
          </a:xfrm>
        </p:spPr>
        <p:txBody>
          <a:bodyPr/>
          <a:lstStyle>
            <a:lvl1pPr>
              <a:defRPr>
                <a:solidFill>
                  <a:srgbClr val="0070C0"/>
                </a:solidFill>
              </a:defRPr>
            </a:lvl1pPr>
          </a:lstStyle>
          <a:p>
            <a:r>
              <a:rPr lang="en-US"/>
              <a:t>Click to edit Master title style</a:t>
            </a:r>
            <a:endParaRPr lang="en-GB" dirty="0"/>
          </a:p>
        </p:txBody>
      </p:sp>
      <p:pic>
        <p:nvPicPr>
          <p:cNvPr id="5" name="Picture 4">
            <a:extLst>
              <a:ext uri="{FF2B5EF4-FFF2-40B4-BE49-F238E27FC236}">
                <a16:creationId xmlns:a16="http://schemas.microsoft.com/office/drawing/2014/main" id="{BFD79C2A-D410-4ACF-B6CC-FD7E4251B0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00000" y="179988"/>
            <a:ext cx="720000" cy="720000"/>
          </a:xfrm>
          <a:prstGeom prst="rect">
            <a:avLst/>
          </a:prstGeom>
        </p:spPr>
      </p:pic>
    </p:spTree>
    <p:extLst>
      <p:ext uri="{BB962C8B-B14F-4D97-AF65-F5344CB8AC3E}">
        <p14:creationId xmlns:p14="http://schemas.microsoft.com/office/powerpoint/2010/main" val="347697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1"/>
          <p:cNvSpPr>
            <a:spLocks noGrp="1"/>
          </p:cNvSpPr>
          <p:nvPr>
            <p:ph type="sldNum" sz="quarter" idx="10"/>
          </p:nvPr>
        </p:nvSpPr>
        <p:spPr>
          <a:xfrm>
            <a:off x="8100000" y="6120000"/>
            <a:ext cx="720000" cy="540000"/>
          </a:xfrm>
          <a:prstGeom prst="rect">
            <a:avLst/>
          </a:prstGeom>
        </p:spPr>
        <p:txBody>
          <a:bodyPr/>
          <a:lstStyle/>
          <a:p>
            <a:fld id="{E08C534B-4CA0-4D84-96CE-78F39519637A}" type="slidenum">
              <a:rPr lang="en-GB" smtClean="0"/>
              <a:pPr/>
              <a:t>‹#›</a:t>
            </a:fld>
            <a:endParaRPr lang="en-GB" dirty="0"/>
          </a:p>
        </p:txBody>
      </p:sp>
    </p:spTree>
    <p:extLst>
      <p:ext uri="{BB962C8B-B14F-4D97-AF65-F5344CB8AC3E}">
        <p14:creationId xmlns:p14="http://schemas.microsoft.com/office/powerpoint/2010/main" val="135330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1"/>
          <p:cNvSpPr>
            <a:spLocks noGrp="1"/>
          </p:cNvSpPr>
          <p:nvPr>
            <p:ph type="sldNum" sz="quarter" idx="10"/>
          </p:nvPr>
        </p:nvSpPr>
        <p:spPr>
          <a:xfrm>
            <a:off x="8100000" y="6120000"/>
            <a:ext cx="720000" cy="540000"/>
          </a:xfrm>
          <a:prstGeom prst="rect">
            <a:avLst/>
          </a:prstGeom>
        </p:spPr>
        <p:txBody>
          <a:bodyPr/>
          <a:lstStyle/>
          <a:p>
            <a:fld id="{E08C534B-4CA0-4D84-96CE-78F39519637A}" type="slidenum">
              <a:rPr lang="en-GB" smtClean="0"/>
              <a:pPr/>
              <a:t>‹#›</a:t>
            </a:fld>
            <a:endParaRPr lang="en-GB" dirty="0"/>
          </a:p>
        </p:txBody>
      </p:sp>
    </p:spTree>
    <p:extLst>
      <p:ext uri="{BB962C8B-B14F-4D97-AF65-F5344CB8AC3E}">
        <p14:creationId xmlns:p14="http://schemas.microsoft.com/office/powerpoint/2010/main" val="317364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a:xfrm>
            <a:off x="8100000" y="6120000"/>
            <a:ext cx="720000" cy="540000"/>
          </a:xfrm>
          <a:prstGeom prst="rect">
            <a:avLst/>
          </a:prstGeom>
        </p:spPr>
        <p:txBody>
          <a:bodyPr/>
          <a:lstStyle/>
          <a:p>
            <a:fld id="{E08C534B-4CA0-4D84-96CE-78F39519637A}" type="slidenum">
              <a:rPr lang="en-GB" smtClean="0"/>
              <a:pPr/>
              <a:t>‹#›</a:t>
            </a:fld>
            <a:endParaRPr lang="en-GB" dirty="0"/>
          </a:p>
        </p:txBody>
      </p:sp>
    </p:spTree>
    <p:extLst>
      <p:ext uri="{BB962C8B-B14F-4D97-AF65-F5344CB8AC3E}">
        <p14:creationId xmlns:p14="http://schemas.microsoft.com/office/powerpoint/2010/main" val="3798169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p:cNvSpPr>
            <a:spLocks noGrp="1"/>
          </p:cNvSpPr>
          <p:nvPr>
            <p:ph type="sldNum" sz="quarter" idx="10"/>
          </p:nvPr>
        </p:nvSpPr>
        <p:spPr>
          <a:xfrm>
            <a:off x="8100000" y="6120000"/>
            <a:ext cx="720000" cy="540000"/>
          </a:xfrm>
          <a:prstGeom prst="rect">
            <a:avLst/>
          </a:prstGeom>
        </p:spPr>
        <p:txBody>
          <a:bodyPr/>
          <a:lstStyle/>
          <a:p>
            <a:fld id="{E08C534B-4CA0-4D84-96CE-78F39519637A}" type="slidenum">
              <a:rPr lang="en-GB" smtClean="0"/>
              <a:pPr/>
              <a:t>‹#›</a:t>
            </a:fld>
            <a:endParaRPr lang="en-GB" dirty="0"/>
          </a:p>
        </p:txBody>
      </p:sp>
    </p:spTree>
    <p:extLst>
      <p:ext uri="{BB962C8B-B14F-4D97-AF65-F5344CB8AC3E}">
        <p14:creationId xmlns:p14="http://schemas.microsoft.com/office/powerpoint/2010/main" val="641834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Placeholder 4"/>
          <p:cNvSpPr>
            <a:spLocks noGrp="1"/>
          </p:cNvSpPr>
          <p:nvPr>
            <p:ph type="title"/>
          </p:nvPr>
        </p:nvSpPr>
        <p:spPr>
          <a:xfrm>
            <a:off x="431999" y="1620000"/>
            <a:ext cx="8280000" cy="540000"/>
          </a:xfrm>
          <a:prstGeom prst="rect">
            <a:avLst/>
          </a:prstGeom>
        </p:spPr>
        <p:txBody>
          <a:bodyPr vert="horz" lIns="91440" tIns="45720" rIns="91440" bIns="45720" rtlCol="0" anchor="ctr">
            <a:noAutofit/>
          </a:bodyPr>
          <a:lstStyle/>
          <a:p>
            <a:r>
              <a:rPr lang="en-US"/>
              <a:t>Click to edit Master title style</a:t>
            </a:r>
            <a:endParaRPr lang="en-GB" dirty="0"/>
          </a:p>
        </p:txBody>
      </p:sp>
      <p:sp>
        <p:nvSpPr>
          <p:cNvPr id="9" name="TextBox 8"/>
          <p:cNvSpPr txBox="1"/>
          <p:nvPr userDrawn="1"/>
        </p:nvSpPr>
        <p:spPr>
          <a:xfrm>
            <a:off x="432000" y="6119999"/>
            <a:ext cx="8280000" cy="540000"/>
          </a:xfrm>
          <a:prstGeom prst="rect">
            <a:avLst/>
          </a:prstGeom>
          <a:noFill/>
        </p:spPr>
        <p:txBody>
          <a:bodyPr wrap="none" tIns="90000" bIns="90000" rtlCol="0" anchor="ctr" anchorCtr="1">
            <a:noAutofit/>
          </a:bodyPr>
          <a:lstStyle/>
          <a:p>
            <a:r>
              <a:rPr lang="en-GB" dirty="0">
                <a:solidFill>
                  <a:srgbClr val="0070C0"/>
                </a:solidFill>
              </a:rPr>
              <a:t>The Deal Society exists to maintain the appeal of Deal and Walmer</a:t>
            </a:r>
          </a:p>
        </p:txBody>
      </p:sp>
    </p:spTree>
    <p:extLst>
      <p:ext uri="{BB962C8B-B14F-4D97-AF65-F5344CB8AC3E}">
        <p14:creationId xmlns:p14="http://schemas.microsoft.com/office/powerpoint/2010/main" val="268962832"/>
      </p:ext>
    </p:extLst>
  </p:cSld>
  <p:clrMap bg1="lt1" tx1="dk1" bg2="lt2" tx2="dk2" accent1="accent1" accent2="accent2" accent3="accent3" accent4="accent4" accent5="accent5" accent6="accent6" hlink="hlink" folHlink="folHlink"/>
  <p:sldLayoutIdLst>
    <p:sldLayoutId id="2147483667" r:id="rId1"/>
    <p:sldLayoutId id="2147483666" r:id="rId2"/>
    <p:sldLayoutId id="2147483663" r:id="rId3"/>
    <p:sldLayoutId id="2147483662" r:id="rId4"/>
    <p:sldLayoutId id="2147483664" r:id="rId5"/>
    <p:sldLayoutId id="2147483665" r:id="rId6"/>
    <p:sldLayoutId id="2147483668" r:id="rId7"/>
    <p:sldLayoutId id="2147483669" r:id="rId8"/>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www.dover.gov.uk/Planning/Planning-Applications/View-Applications--Decisions/Search-for-applications.aspx"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8DF95-B0F1-4BD2-870A-C19F030999C3}"/>
              </a:ext>
            </a:extLst>
          </p:cNvPr>
          <p:cNvSpPr>
            <a:spLocks noGrp="1"/>
          </p:cNvSpPr>
          <p:nvPr>
            <p:ph type="title"/>
          </p:nvPr>
        </p:nvSpPr>
        <p:spPr>
          <a:xfrm>
            <a:off x="432000" y="1535503"/>
            <a:ext cx="8280000" cy="3127938"/>
          </a:xfrm>
        </p:spPr>
        <p:txBody>
          <a:bodyPr/>
          <a:lstStyle/>
          <a:p>
            <a:r>
              <a:rPr lang="en-GB" dirty="0">
                <a:solidFill>
                  <a:schemeClr val="tx1"/>
                </a:solidFill>
                <a:latin typeface="+mn-lt"/>
              </a:rPr>
              <a:t>So ….. What’s wrong with  </a:t>
            </a:r>
            <a:br>
              <a:rPr lang="en-GB" dirty="0">
                <a:solidFill>
                  <a:schemeClr val="tx1"/>
                </a:solidFill>
                <a:latin typeface="+mn-lt"/>
              </a:rPr>
            </a:br>
            <a:r>
              <a:rPr lang="en-GB" dirty="0">
                <a:solidFill>
                  <a:schemeClr val="tx1"/>
                </a:solidFill>
                <a:latin typeface="+mn-lt"/>
              </a:rPr>
              <a:t>(Planning in) Deal? </a:t>
            </a:r>
            <a:br>
              <a:rPr lang="en-GB" dirty="0">
                <a:solidFill>
                  <a:schemeClr val="tx1"/>
                </a:solidFill>
                <a:latin typeface="+mn-lt"/>
              </a:rPr>
            </a:br>
            <a:r>
              <a:rPr lang="en-GB" sz="2800" dirty="0">
                <a:solidFill>
                  <a:schemeClr val="tx1"/>
                </a:solidFill>
              </a:rPr>
              <a:t> </a:t>
            </a:r>
            <a:br>
              <a:rPr lang="en-GB" sz="2800" dirty="0">
                <a:solidFill>
                  <a:schemeClr val="tx1"/>
                </a:solidFill>
              </a:rPr>
            </a:br>
            <a:r>
              <a:rPr lang="en-GB" sz="2800" dirty="0">
                <a:solidFill>
                  <a:schemeClr val="tx1"/>
                </a:solidFill>
              </a:rPr>
              <a:t>Understanding the system for town &amp; country </a:t>
            </a:r>
            <a:br>
              <a:rPr lang="en-GB" sz="2800" dirty="0">
                <a:solidFill>
                  <a:schemeClr val="tx1"/>
                </a:solidFill>
              </a:rPr>
            </a:br>
            <a:r>
              <a:rPr lang="en-GB" sz="2800" dirty="0">
                <a:solidFill>
                  <a:schemeClr val="tx1"/>
                </a:solidFill>
              </a:rPr>
              <a:t>planning, how it is failing our local towns</a:t>
            </a:r>
            <a:br>
              <a:rPr lang="en-GB" sz="2800" dirty="0">
                <a:solidFill>
                  <a:schemeClr val="tx1"/>
                </a:solidFill>
              </a:rPr>
            </a:br>
            <a:r>
              <a:rPr lang="en-GB" sz="2800" dirty="0">
                <a:solidFill>
                  <a:schemeClr val="tx1"/>
                </a:solidFill>
              </a:rPr>
              <a:t>and villages, and why we all need to get involved</a:t>
            </a:r>
          </a:p>
        </p:txBody>
      </p:sp>
      <p:sp>
        <p:nvSpPr>
          <p:cNvPr id="3" name="Content Placeholder 2">
            <a:extLst>
              <a:ext uri="{FF2B5EF4-FFF2-40B4-BE49-F238E27FC236}">
                <a16:creationId xmlns:a16="http://schemas.microsoft.com/office/drawing/2014/main" id="{39DFB29D-6145-4494-BFEF-5D56BF09D262}"/>
              </a:ext>
            </a:extLst>
          </p:cNvPr>
          <p:cNvSpPr>
            <a:spLocks noGrp="1"/>
          </p:cNvSpPr>
          <p:nvPr>
            <p:ph sz="quarter" idx="10"/>
          </p:nvPr>
        </p:nvSpPr>
        <p:spPr>
          <a:xfrm>
            <a:off x="432000" y="4663440"/>
            <a:ext cx="8280000" cy="1463040"/>
          </a:xfrm>
        </p:spPr>
        <p:txBody>
          <a:bodyPr/>
          <a:lstStyle/>
          <a:p>
            <a:r>
              <a:rPr lang="en-GB" sz="4000" b="1" dirty="0">
                <a:solidFill>
                  <a:schemeClr val="tx1"/>
                </a:solidFill>
                <a:latin typeface="+mn-lt"/>
              </a:rPr>
              <a:t>Ian Redding</a:t>
            </a:r>
          </a:p>
          <a:p>
            <a:endParaRPr lang="en-GB" sz="1200" b="1" dirty="0">
              <a:solidFill>
                <a:schemeClr val="tx1"/>
              </a:solidFill>
            </a:endParaRPr>
          </a:p>
          <a:p>
            <a:r>
              <a:rPr lang="en-GB" sz="2800" b="1" dirty="0">
                <a:solidFill>
                  <a:schemeClr val="tx1"/>
                </a:solidFill>
              </a:rPr>
              <a:t>www.thedealsociety.org.uk</a:t>
            </a:r>
          </a:p>
        </p:txBody>
      </p:sp>
    </p:spTree>
    <p:extLst>
      <p:ext uri="{BB962C8B-B14F-4D97-AF65-F5344CB8AC3E}">
        <p14:creationId xmlns:p14="http://schemas.microsoft.com/office/powerpoint/2010/main" val="2341461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EB94CE-1FD8-B625-821D-82EAE3A3EA73}"/>
              </a:ext>
            </a:extLst>
          </p:cNvPr>
          <p:cNvSpPr>
            <a:spLocks noGrp="1"/>
          </p:cNvSpPr>
          <p:nvPr>
            <p:ph idx="1"/>
          </p:nvPr>
        </p:nvSpPr>
        <p:spPr>
          <a:xfrm>
            <a:off x="360000" y="900000"/>
            <a:ext cx="8460000" cy="5130000"/>
          </a:xfrm>
        </p:spPr>
        <p:txBody>
          <a:bodyPr/>
          <a:lstStyle/>
          <a:p>
            <a:r>
              <a:rPr lang="en-GB" b="1" dirty="0"/>
              <a:t>Reliant upon what developers want to do with a site they’ve acquired, not what is planned for</a:t>
            </a:r>
          </a:p>
          <a:p>
            <a:r>
              <a:rPr lang="en-GB" b="1" dirty="0"/>
              <a:t>Doesn’t address known housing need, deprivation levels, nor reflect the places they are to be located in</a:t>
            </a:r>
          </a:p>
          <a:p>
            <a:r>
              <a:rPr lang="en-GB" b="1" dirty="0"/>
              <a:t>Have not been subject to public consultation, nor Public Inspection…. So, only a 3-week period to object</a:t>
            </a:r>
          </a:p>
          <a:p>
            <a:r>
              <a:rPr lang="en-GB" b="1" dirty="0"/>
              <a:t>Are not considered alongside other windfall sites, only on their individual merits …. Even if neighbouring!!</a:t>
            </a:r>
          </a:p>
          <a:p>
            <a:r>
              <a:rPr lang="en-GB" b="1" dirty="0"/>
              <a:t>No blueprint for the area that places, and considers them, in context.</a:t>
            </a:r>
          </a:p>
          <a:p>
            <a:r>
              <a:rPr lang="en-GB" b="1" dirty="0"/>
              <a:t>So, whatever the individual merits of the 15 Town Centre proposals, there’s no overall vision for them</a:t>
            </a:r>
          </a:p>
        </p:txBody>
      </p:sp>
      <p:sp>
        <p:nvSpPr>
          <p:cNvPr id="3" name="Title 2">
            <a:extLst>
              <a:ext uri="{FF2B5EF4-FFF2-40B4-BE49-F238E27FC236}">
                <a16:creationId xmlns:a16="http://schemas.microsoft.com/office/drawing/2014/main" id="{46F55D60-21FD-B214-D7EE-CF94C56F3DA6}"/>
              </a:ext>
            </a:extLst>
          </p:cNvPr>
          <p:cNvSpPr>
            <a:spLocks noGrp="1"/>
          </p:cNvSpPr>
          <p:nvPr>
            <p:ph type="title"/>
          </p:nvPr>
        </p:nvSpPr>
        <p:spPr/>
        <p:txBody>
          <a:bodyPr/>
          <a:lstStyle/>
          <a:p>
            <a:r>
              <a:rPr lang="en-GB" dirty="0"/>
              <a:t>The dangers of leaving it to windfall</a:t>
            </a:r>
          </a:p>
        </p:txBody>
      </p:sp>
    </p:spTree>
    <p:extLst>
      <p:ext uri="{BB962C8B-B14F-4D97-AF65-F5344CB8AC3E}">
        <p14:creationId xmlns:p14="http://schemas.microsoft.com/office/powerpoint/2010/main" val="6892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B761F5-344A-FF82-B257-A71A7E9AE8E3}"/>
              </a:ext>
            </a:extLst>
          </p:cNvPr>
          <p:cNvSpPr>
            <a:spLocks noGrp="1"/>
          </p:cNvSpPr>
          <p:nvPr>
            <p:ph idx="1"/>
          </p:nvPr>
        </p:nvSpPr>
        <p:spPr>
          <a:xfrm>
            <a:off x="360000" y="759125"/>
            <a:ext cx="8460000" cy="5270875"/>
          </a:xfrm>
        </p:spPr>
        <p:txBody>
          <a:bodyPr/>
          <a:lstStyle/>
          <a:p>
            <a:pPr marL="0" indent="0">
              <a:buNone/>
            </a:pPr>
            <a:r>
              <a:rPr lang="en-GB" b="1" dirty="0"/>
              <a:t>So, instead of knowing what developments are ahead, vigilance is required in case of inappropriate proposals There is an expectation that Deal Town Council or the Deal Society can protect our area. But ….. </a:t>
            </a:r>
          </a:p>
          <a:p>
            <a:pPr marL="0" indent="0">
              <a:buNone/>
            </a:pPr>
            <a:endParaRPr lang="en-GB" sz="800" b="1" dirty="0"/>
          </a:p>
          <a:p>
            <a:r>
              <a:rPr lang="en-GB" b="1" dirty="0"/>
              <a:t>DTC is one of a range of bodies who have to be consulted on applications relevant to their local area.</a:t>
            </a:r>
          </a:p>
          <a:p>
            <a:r>
              <a:rPr lang="en-GB" b="1" dirty="0"/>
              <a:t>They can give their views on a planning application, supporting or objecting as they think appropriate</a:t>
            </a:r>
          </a:p>
          <a:p>
            <a:r>
              <a:rPr lang="en-GB" b="1" dirty="0"/>
              <a:t>Other bodies must be consulted too (health, roads, transport, etc) each considering on their expert basis </a:t>
            </a:r>
          </a:p>
          <a:p>
            <a:r>
              <a:rPr lang="en-GB" b="1" dirty="0"/>
              <a:t>But ….. None have a role to play in taking the final decision, which is down to DDC alone</a:t>
            </a:r>
          </a:p>
          <a:p>
            <a:endParaRPr lang="en-GB" dirty="0"/>
          </a:p>
        </p:txBody>
      </p:sp>
      <p:sp>
        <p:nvSpPr>
          <p:cNvPr id="3" name="Title 2">
            <a:extLst>
              <a:ext uri="{FF2B5EF4-FFF2-40B4-BE49-F238E27FC236}">
                <a16:creationId xmlns:a16="http://schemas.microsoft.com/office/drawing/2014/main" id="{EA09B130-63D9-6D71-8FE4-B1D37F637346}"/>
              </a:ext>
            </a:extLst>
          </p:cNvPr>
          <p:cNvSpPr>
            <a:spLocks noGrp="1"/>
          </p:cNvSpPr>
          <p:nvPr>
            <p:ph type="title"/>
          </p:nvPr>
        </p:nvSpPr>
        <p:spPr/>
        <p:txBody>
          <a:bodyPr/>
          <a:lstStyle/>
          <a:p>
            <a:r>
              <a:rPr lang="en-GB" dirty="0"/>
              <a:t>Role of Deal Town Council in planning</a:t>
            </a:r>
          </a:p>
        </p:txBody>
      </p:sp>
    </p:spTree>
    <p:extLst>
      <p:ext uri="{BB962C8B-B14F-4D97-AF65-F5344CB8AC3E}">
        <p14:creationId xmlns:p14="http://schemas.microsoft.com/office/powerpoint/2010/main" val="616796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4ED9B1-7E09-5888-701E-7674D2EE7D76}"/>
              </a:ext>
            </a:extLst>
          </p:cNvPr>
          <p:cNvSpPr>
            <a:spLocks noGrp="1"/>
          </p:cNvSpPr>
          <p:nvPr>
            <p:ph idx="1"/>
          </p:nvPr>
        </p:nvSpPr>
        <p:spPr>
          <a:xfrm>
            <a:off x="360000" y="741872"/>
            <a:ext cx="8460000" cy="5288128"/>
          </a:xfrm>
        </p:spPr>
        <p:txBody>
          <a:bodyPr/>
          <a:lstStyle/>
          <a:p>
            <a:r>
              <a:rPr lang="en-GB" sz="2600" b="1" dirty="0"/>
              <a:t>The Deal Society, is an amenity society, which exist to preserve the historic environment, monitor planning and development, and advocate for heritage conservation.</a:t>
            </a:r>
          </a:p>
          <a:p>
            <a:pPr marL="0" indent="0">
              <a:buNone/>
            </a:pPr>
            <a:r>
              <a:rPr lang="en-GB" sz="2600" b="1" dirty="0"/>
              <a:t>On behalf of Deal and </a:t>
            </a:r>
            <a:r>
              <a:rPr lang="en-GB" sz="2600" b="1" dirty="0" err="1"/>
              <a:t>Walmer</a:t>
            </a:r>
            <a:r>
              <a:rPr lang="en-GB" sz="2600" b="1" dirty="0"/>
              <a:t> for 60+ years it</a:t>
            </a:r>
          </a:p>
          <a:p>
            <a:r>
              <a:rPr lang="en-GB" sz="2600" b="1" dirty="0"/>
              <a:t>Considers and communicates views on the new Local Plan as it is developed</a:t>
            </a:r>
          </a:p>
          <a:p>
            <a:r>
              <a:rPr lang="en-GB" sz="2600" b="1" dirty="0"/>
              <a:t>Assesses, reviews, and defines our conservation areas (all 7 of them across Deal &amp; </a:t>
            </a:r>
            <a:r>
              <a:rPr lang="en-GB" sz="2600" b="1" dirty="0" err="1"/>
              <a:t>Walmer</a:t>
            </a:r>
            <a:r>
              <a:rPr lang="en-GB" sz="2600" b="1" dirty="0"/>
              <a:t>)</a:t>
            </a:r>
          </a:p>
          <a:p>
            <a:r>
              <a:rPr lang="en-GB" sz="2600" b="1" dirty="0"/>
              <a:t>Looks at every single planning application, raises concerns where conflict with Plans, Conservation areas, standards of proposal/design;  but also take an overview of context </a:t>
            </a:r>
          </a:p>
          <a:p>
            <a:r>
              <a:rPr lang="en-GB" sz="2600" b="1" dirty="0"/>
              <a:t>Advises residents on planning applications …. Their own proposals and those in the planning process</a:t>
            </a:r>
          </a:p>
          <a:p>
            <a:endParaRPr lang="en-GB" dirty="0"/>
          </a:p>
        </p:txBody>
      </p:sp>
      <p:sp>
        <p:nvSpPr>
          <p:cNvPr id="3" name="Title 2">
            <a:extLst>
              <a:ext uri="{FF2B5EF4-FFF2-40B4-BE49-F238E27FC236}">
                <a16:creationId xmlns:a16="http://schemas.microsoft.com/office/drawing/2014/main" id="{45C85AA1-DD83-7FF3-0442-A9626BDEB72A}"/>
              </a:ext>
            </a:extLst>
          </p:cNvPr>
          <p:cNvSpPr>
            <a:spLocks noGrp="1"/>
          </p:cNvSpPr>
          <p:nvPr>
            <p:ph type="title"/>
          </p:nvPr>
        </p:nvSpPr>
        <p:spPr/>
        <p:txBody>
          <a:bodyPr/>
          <a:lstStyle/>
          <a:p>
            <a:r>
              <a:rPr lang="en-GB" dirty="0"/>
              <a:t>Role of Deal Society in planning</a:t>
            </a:r>
          </a:p>
        </p:txBody>
      </p:sp>
    </p:spTree>
    <p:extLst>
      <p:ext uri="{BB962C8B-B14F-4D97-AF65-F5344CB8AC3E}">
        <p14:creationId xmlns:p14="http://schemas.microsoft.com/office/powerpoint/2010/main" val="3483234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852401-3867-F86C-D137-7D14FB1A5074}"/>
              </a:ext>
            </a:extLst>
          </p:cNvPr>
          <p:cNvSpPr>
            <a:spLocks noGrp="1"/>
          </p:cNvSpPr>
          <p:nvPr>
            <p:ph idx="1"/>
          </p:nvPr>
        </p:nvSpPr>
        <p:spPr>
          <a:xfrm>
            <a:off x="360000" y="707366"/>
            <a:ext cx="8460000" cy="5322634"/>
          </a:xfrm>
        </p:spPr>
        <p:txBody>
          <a:bodyPr/>
          <a:lstStyle/>
          <a:p>
            <a:r>
              <a:rPr lang="en-GB" sz="2700" b="1" dirty="0"/>
              <a:t>BUT …… so far as individual planning applications are concerned, if DTC or Deal Society object or support an application, each counts as one opinion/vote</a:t>
            </a:r>
          </a:p>
          <a:p>
            <a:r>
              <a:rPr lang="en-GB" sz="2700" b="1" dirty="0"/>
              <a:t>Despite the knowledge, experience, expertise; it’s one vote: though it is also true that the significance of an issue raised will be given particular scrutiny</a:t>
            </a:r>
          </a:p>
          <a:p>
            <a:r>
              <a:rPr lang="en-GB" sz="2700" b="1" dirty="0"/>
              <a:t>Overall, the scale of responses affects decisions taken, especially objections; you must be prepared to act too</a:t>
            </a:r>
          </a:p>
          <a:p>
            <a:r>
              <a:rPr lang="en-GB" sz="2700" b="1" dirty="0"/>
              <a:t>So, everyone needs to keep aware of proposals, take a view to support or object to any they feel strongly about and submit them to DDC. </a:t>
            </a:r>
          </a:p>
          <a:p>
            <a:r>
              <a:rPr lang="en-GB" sz="2700" b="1" dirty="0"/>
              <a:t>And whilst it often helps to discuss a proposal with others, object using your own words not theirs.</a:t>
            </a:r>
          </a:p>
        </p:txBody>
      </p:sp>
      <p:sp>
        <p:nvSpPr>
          <p:cNvPr id="3" name="Title 2">
            <a:extLst>
              <a:ext uri="{FF2B5EF4-FFF2-40B4-BE49-F238E27FC236}">
                <a16:creationId xmlns:a16="http://schemas.microsoft.com/office/drawing/2014/main" id="{B14FFDB4-AD1F-BABB-2CBF-70DC46115034}"/>
              </a:ext>
            </a:extLst>
          </p:cNvPr>
          <p:cNvSpPr>
            <a:spLocks noGrp="1"/>
          </p:cNvSpPr>
          <p:nvPr>
            <p:ph type="title"/>
          </p:nvPr>
        </p:nvSpPr>
        <p:spPr/>
        <p:txBody>
          <a:bodyPr/>
          <a:lstStyle/>
          <a:p>
            <a:r>
              <a:rPr lang="en-GB" dirty="0"/>
              <a:t>The role and responsibility of all of us</a:t>
            </a:r>
          </a:p>
        </p:txBody>
      </p:sp>
    </p:spTree>
    <p:extLst>
      <p:ext uri="{BB962C8B-B14F-4D97-AF65-F5344CB8AC3E}">
        <p14:creationId xmlns:p14="http://schemas.microsoft.com/office/powerpoint/2010/main" val="537247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2D9D22-5137-1AEC-6FE2-2127CA2DDA80}"/>
              </a:ext>
            </a:extLst>
          </p:cNvPr>
          <p:cNvSpPr>
            <a:spLocks noGrp="1"/>
          </p:cNvSpPr>
          <p:nvPr>
            <p:ph idx="1"/>
          </p:nvPr>
        </p:nvSpPr>
        <p:spPr>
          <a:xfrm>
            <a:off x="360000" y="1104181"/>
            <a:ext cx="8460000" cy="4925819"/>
          </a:xfrm>
        </p:spPr>
        <p:txBody>
          <a:bodyPr/>
          <a:lstStyle/>
          <a:p>
            <a:r>
              <a:rPr lang="en-GB" b="1" dirty="0"/>
              <a:t>DDC uses S106 Town &amp; Country Planning Act to negotiate specified benefits provided by a developer</a:t>
            </a:r>
          </a:p>
          <a:p>
            <a:r>
              <a:rPr lang="en-GB" b="1" dirty="0"/>
              <a:t>Alternative is CIL (Planning Act 2008) whereby developers pay a charge for developing, &amp; pooled moneys prioritised to secure infrastructure benefits</a:t>
            </a:r>
          </a:p>
          <a:p>
            <a:r>
              <a:rPr lang="en-GB" b="1" dirty="0"/>
              <a:t>S106 agreements often are negotiated away (e.g. no longer viable to build affordable homes, etc)</a:t>
            </a:r>
          </a:p>
          <a:p>
            <a:r>
              <a:rPr lang="en-GB" b="1" dirty="0"/>
              <a:t>CIL is a charge/fee that is not negotiable, paid according to a schedule of charges set by Council</a:t>
            </a:r>
          </a:p>
          <a:p>
            <a:r>
              <a:rPr lang="en-GB" b="1" dirty="0"/>
              <a:t>Priorities for use of CIL monies are agreed by Council following consultation, democratic processes</a:t>
            </a:r>
          </a:p>
        </p:txBody>
      </p:sp>
      <p:sp>
        <p:nvSpPr>
          <p:cNvPr id="3" name="Title 2">
            <a:extLst>
              <a:ext uri="{FF2B5EF4-FFF2-40B4-BE49-F238E27FC236}">
                <a16:creationId xmlns:a16="http://schemas.microsoft.com/office/drawing/2014/main" id="{396D212D-D149-562F-F03C-C59A41B7E1E2}"/>
              </a:ext>
            </a:extLst>
          </p:cNvPr>
          <p:cNvSpPr>
            <a:spLocks noGrp="1"/>
          </p:cNvSpPr>
          <p:nvPr>
            <p:ph type="title"/>
          </p:nvPr>
        </p:nvSpPr>
        <p:spPr/>
        <p:txBody>
          <a:bodyPr/>
          <a:lstStyle/>
          <a:p>
            <a:r>
              <a:rPr lang="en-GB" sz="3800" dirty="0"/>
              <a:t>S106 v Community Infrastructure Levy</a:t>
            </a:r>
          </a:p>
        </p:txBody>
      </p:sp>
    </p:spTree>
    <p:extLst>
      <p:ext uri="{BB962C8B-B14F-4D97-AF65-F5344CB8AC3E}">
        <p14:creationId xmlns:p14="http://schemas.microsoft.com/office/powerpoint/2010/main" val="3585576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402AD9-0395-9579-28B2-C11BEEA62CFD}"/>
              </a:ext>
            </a:extLst>
          </p:cNvPr>
          <p:cNvSpPr>
            <a:spLocks noGrp="1"/>
          </p:cNvSpPr>
          <p:nvPr>
            <p:ph idx="1"/>
          </p:nvPr>
        </p:nvSpPr>
        <p:spPr>
          <a:xfrm>
            <a:off x="360000" y="724620"/>
            <a:ext cx="8460000" cy="5305380"/>
          </a:xfrm>
        </p:spPr>
        <p:txBody>
          <a:bodyPr/>
          <a:lstStyle/>
          <a:p>
            <a:pPr marL="0" indent="0">
              <a:buNone/>
            </a:pPr>
            <a:r>
              <a:rPr lang="en-GB" sz="2700" b="1" dirty="0"/>
              <a:t>Fairfield is in Gt </a:t>
            </a:r>
            <a:r>
              <a:rPr lang="en-GB" sz="2700" b="1" dirty="0" err="1"/>
              <a:t>Mongeham</a:t>
            </a:r>
            <a:r>
              <a:rPr lang="en-GB" sz="2700" b="1" dirty="0"/>
              <a:t> and the scale/nature of objections helped towards DDC’s decision to refuse. </a:t>
            </a:r>
          </a:p>
          <a:p>
            <a:pPr marL="0" indent="0">
              <a:buNone/>
            </a:pPr>
            <a:r>
              <a:rPr lang="en-GB" sz="2700" b="1" dirty="0"/>
              <a:t>The developer appealed but the Planning Inspector dis-missed this, indicating in windfall scenarios:</a:t>
            </a:r>
          </a:p>
          <a:p>
            <a:pPr fontAlgn="base"/>
            <a:r>
              <a:rPr lang="en-GB" sz="2700" b="1" dirty="0"/>
              <a:t>Development should complement the Conservation Area, its nature, its setting/style, &amp; its requirements.</a:t>
            </a:r>
          </a:p>
          <a:p>
            <a:pPr fontAlgn="base"/>
            <a:r>
              <a:rPr lang="en-GB" sz="2700" b="1" dirty="0"/>
              <a:t>Policy is there to filter out acceptable windfall development from the unacceptable, but that doesn't mandate approval of all windfall development.</a:t>
            </a:r>
          </a:p>
          <a:p>
            <a:pPr fontAlgn="base"/>
            <a:r>
              <a:rPr lang="en-GB" sz="2700" b="1" dirty="0"/>
              <a:t>Should not infill spaces between established towns &amp; villages around Deal, each keeping its unique identity.</a:t>
            </a:r>
          </a:p>
          <a:p>
            <a:pPr fontAlgn="base"/>
            <a:r>
              <a:rPr lang="en-GB" sz="2700" b="1" dirty="0"/>
              <a:t>"Heritage assets are irreplaceable, so clear, convincing justification is required for any harm or loss".</a:t>
            </a:r>
          </a:p>
          <a:p>
            <a:endParaRPr lang="en-GB" dirty="0"/>
          </a:p>
        </p:txBody>
      </p:sp>
      <p:sp>
        <p:nvSpPr>
          <p:cNvPr id="3" name="Title 2">
            <a:extLst>
              <a:ext uri="{FF2B5EF4-FFF2-40B4-BE49-F238E27FC236}">
                <a16:creationId xmlns:a16="http://schemas.microsoft.com/office/drawing/2014/main" id="{9F9ACA16-80B5-587B-E95A-805B3381B16D}"/>
              </a:ext>
            </a:extLst>
          </p:cNvPr>
          <p:cNvSpPr>
            <a:spLocks noGrp="1"/>
          </p:cNvSpPr>
          <p:nvPr>
            <p:ph type="title"/>
          </p:nvPr>
        </p:nvSpPr>
        <p:spPr/>
        <p:txBody>
          <a:bodyPr/>
          <a:lstStyle/>
          <a:p>
            <a:r>
              <a:rPr lang="en-GB" dirty="0"/>
              <a:t>2 bright lights on horizon – 1 Fairfield</a:t>
            </a:r>
          </a:p>
        </p:txBody>
      </p:sp>
    </p:spTree>
    <p:extLst>
      <p:ext uri="{BB962C8B-B14F-4D97-AF65-F5344CB8AC3E}">
        <p14:creationId xmlns:p14="http://schemas.microsoft.com/office/powerpoint/2010/main" val="84978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BCD18C-379D-0BC7-3A63-83CACF5FBBB2}"/>
              </a:ext>
            </a:extLst>
          </p:cNvPr>
          <p:cNvSpPr>
            <a:spLocks noGrp="1"/>
          </p:cNvSpPr>
          <p:nvPr>
            <p:ph idx="1"/>
          </p:nvPr>
        </p:nvSpPr>
        <p:spPr>
          <a:xfrm>
            <a:off x="360000" y="741872"/>
            <a:ext cx="8438943" cy="5288128"/>
          </a:xfrm>
        </p:spPr>
        <p:txBody>
          <a:bodyPr/>
          <a:lstStyle/>
          <a:p>
            <a:r>
              <a:rPr lang="en-GB" b="1" dirty="0"/>
              <a:t>St George’s Hall is familiar to community: proposals applied to replace the Hall site with new housing.</a:t>
            </a:r>
          </a:p>
          <a:p>
            <a:r>
              <a:rPr lang="en-GB" b="1" dirty="0"/>
              <a:t>Large number of objections made for varied reasons, but especially on loss of community amenities.</a:t>
            </a:r>
          </a:p>
          <a:p>
            <a:r>
              <a:rPr lang="en-GB" b="1" dirty="0"/>
              <a:t>DDC refused it mainly because of that, and also overdevelopment of site, but </a:t>
            </a:r>
            <a:r>
              <a:rPr lang="en-GB" b="1" dirty="0" err="1"/>
              <a:t>cllrs</a:t>
            </a:r>
            <a:r>
              <a:rPr lang="en-GB" b="1" dirty="0"/>
              <a:t> remain concerned about Planning Inspector’s remarks, as …</a:t>
            </a:r>
          </a:p>
          <a:p>
            <a:pPr lvl="1"/>
            <a:r>
              <a:rPr lang="en-GB" sz="2800" b="1" dirty="0"/>
              <a:t>It neighbours another substantial development site which, together represents an entire block on Middle/High Streets, with a 2 x Grade 2 listed building sandwich between</a:t>
            </a:r>
          </a:p>
          <a:p>
            <a:pPr marL="0" indent="0">
              <a:buNone/>
            </a:pPr>
            <a:endParaRPr lang="en-GB" sz="800" b="1" dirty="0"/>
          </a:p>
          <a:p>
            <a:pPr marL="0" indent="0">
              <a:buNone/>
            </a:pPr>
            <a:r>
              <a:rPr lang="en-GB" b="1" dirty="0"/>
              <a:t>In effect they had no context/vision to guide them </a:t>
            </a:r>
          </a:p>
        </p:txBody>
      </p:sp>
      <p:sp>
        <p:nvSpPr>
          <p:cNvPr id="3" name="Title 2">
            <a:extLst>
              <a:ext uri="{FF2B5EF4-FFF2-40B4-BE49-F238E27FC236}">
                <a16:creationId xmlns:a16="http://schemas.microsoft.com/office/drawing/2014/main" id="{53FCF9F8-C998-5769-BF28-B6AB1E440B80}"/>
              </a:ext>
            </a:extLst>
          </p:cNvPr>
          <p:cNvSpPr>
            <a:spLocks noGrp="1"/>
          </p:cNvSpPr>
          <p:nvPr>
            <p:ph type="title"/>
          </p:nvPr>
        </p:nvSpPr>
        <p:spPr/>
        <p:txBody>
          <a:bodyPr/>
          <a:lstStyle/>
          <a:p>
            <a:r>
              <a:rPr lang="en-GB" sz="3800" dirty="0"/>
              <a:t>Bright lights on horizon – 2 St George’s</a:t>
            </a:r>
          </a:p>
        </p:txBody>
      </p:sp>
    </p:spTree>
    <p:extLst>
      <p:ext uri="{BB962C8B-B14F-4D97-AF65-F5344CB8AC3E}">
        <p14:creationId xmlns:p14="http://schemas.microsoft.com/office/powerpoint/2010/main" val="3526017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864175-E71E-4569-8A50-D061F6E72161}"/>
              </a:ext>
            </a:extLst>
          </p:cNvPr>
          <p:cNvSpPr>
            <a:spLocks noGrp="1"/>
          </p:cNvSpPr>
          <p:nvPr>
            <p:ph idx="1"/>
          </p:nvPr>
        </p:nvSpPr>
        <p:spPr>
          <a:xfrm>
            <a:off x="360000" y="900001"/>
            <a:ext cx="8460000" cy="5130000"/>
          </a:xfrm>
        </p:spPr>
        <p:txBody>
          <a:bodyPr/>
          <a:lstStyle/>
          <a:p>
            <a:r>
              <a:rPr lang="en-GB" b="1" dirty="0"/>
              <a:t>Is Supplementary Planning Guidance to be issued to ensure windfall housing applications meet Planning Inspector’s concerns?</a:t>
            </a:r>
          </a:p>
          <a:p>
            <a:r>
              <a:rPr lang="en-GB" b="1" dirty="0"/>
              <a:t>Will that guidance feature visions of each town and village in the District, to guide both addressing those concerns, and the designs more appropriate to them?</a:t>
            </a:r>
          </a:p>
          <a:p>
            <a:r>
              <a:rPr lang="en-GB" b="1" dirty="0"/>
              <a:t>Will Council replace S106 practices in favour of CIL, and better targeted/prioritised purposes?</a:t>
            </a:r>
          </a:p>
          <a:p>
            <a:endParaRPr lang="en-GB" sz="800" b="1" dirty="0"/>
          </a:p>
          <a:p>
            <a:pPr marL="0" indent="0">
              <a:buNone/>
            </a:pPr>
            <a:r>
              <a:rPr lang="en-GB" b="1" u="sng" dirty="0"/>
              <a:t>Meanwhile we all need to sign up for DDC planning application weekly lists</a:t>
            </a:r>
            <a:r>
              <a:rPr lang="en-GB" b="1" dirty="0"/>
              <a:t>, via </a:t>
            </a:r>
            <a:r>
              <a:rPr lang="en-GB" dirty="0">
                <a:hlinkClick r:id="rId3"/>
              </a:rPr>
              <a:t>Search for applications subject to public consultation</a:t>
            </a:r>
            <a:r>
              <a:rPr lang="en-GB" dirty="0"/>
              <a:t> .</a:t>
            </a:r>
            <a:endParaRPr lang="en-GB" b="1" dirty="0"/>
          </a:p>
          <a:p>
            <a:endParaRPr lang="en-GB" dirty="0"/>
          </a:p>
        </p:txBody>
      </p:sp>
      <p:sp>
        <p:nvSpPr>
          <p:cNvPr id="3" name="Title 2">
            <a:extLst>
              <a:ext uri="{FF2B5EF4-FFF2-40B4-BE49-F238E27FC236}">
                <a16:creationId xmlns:a16="http://schemas.microsoft.com/office/drawing/2014/main" id="{D9F17D27-6349-6A9E-6E19-3DDBB58707B4}"/>
              </a:ext>
            </a:extLst>
          </p:cNvPr>
          <p:cNvSpPr>
            <a:spLocks noGrp="1"/>
          </p:cNvSpPr>
          <p:nvPr>
            <p:ph type="title"/>
          </p:nvPr>
        </p:nvSpPr>
        <p:spPr/>
        <p:txBody>
          <a:bodyPr/>
          <a:lstStyle/>
          <a:p>
            <a:r>
              <a:rPr lang="en-GB" dirty="0"/>
              <a:t>Challenges for DDC to address</a:t>
            </a:r>
          </a:p>
        </p:txBody>
      </p:sp>
    </p:spTree>
    <p:extLst>
      <p:ext uri="{BB962C8B-B14F-4D97-AF65-F5344CB8AC3E}">
        <p14:creationId xmlns:p14="http://schemas.microsoft.com/office/powerpoint/2010/main" val="1216105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816365-875A-538E-CBEC-9A95E0DDCC52}"/>
              </a:ext>
            </a:extLst>
          </p:cNvPr>
          <p:cNvSpPr>
            <a:spLocks noGrp="1"/>
          </p:cNvSpPr>
          <p:nvPr>
            <p:ph idx="1"/>
          </p:nvPr>
        </p:nvSpPr>
        <p:spPr>
          <a:xfrm>
            <a:off x="360000" y="759125"/>
            <a:ext cx="8460000" cy="5270875"/>
          </a:xfrm>
        </p:spPr>
        <p:txBody>
          <a:bodyPr/>
          <a:lstStyle/>
          <a:p>
            <a:r>
              <a:rPr lang="en-GB" b="1" dirty="0">
                <a:ea typeface="Calibri" panose="020F0502020204030204" pitchFamily="34" charset="0"/>
                <a:cs typeface="Times New Roman" panose="02020603050405020304" pitchFamily="18" charset="0"/>
              </a:rPr>
              <a:t>Get ourselves organised and consider how we involve all our communities more widely. </a:t>
            </a:r>
          </a:p>
          <a:p>
            <a:r>
              <a:rPr lang="en-GB" b="1" dirty="0">
                <a:ea typeface="Calibri" panose="020F0502020204030204" pitchFamily="34" charset="0"/>
                <a:cs typeface="Times New Roman" panose="02020603050405020304" pitchFamily="18" charset="0"/>
              </a:rPr>
              <a:t>Inclusive of local people, businesses, organisations, networks, etc. alongside existing campaigns to help  all be more effectively engaged. </a:t>
            </a:r>
          </a:p>
          <a:p>
            <a:r>
              <a:rPr lang="en-GB" b="1" dirty="0">
                <a:ea typeface="Calibri" panose="020F0502020204030204" pitchFamily="34" charset="0"/>
                <a:cs typeface="Times New Roman" panose="02020603050405020304" pitchFamily="18" charset="0"/>
              </a:rPr>
              <a:t>Encourage active collaboration, and joint action where issues are of mutual concern.</a:t>
            </a:r>
          </a:p>
          <a:p>
            <a:r>
              <a:rPr lang="en-GB" b="1" dirty="0">
                <a:ea typeface="Calibri" panose="020F0502020204030204" pitchFamily="34" charset="0"/>
                <a:cs typeface="Times New Roman" panose="02020603050405020304" pitchFamily="18" charset="0"/>
              </a:rPr>
              <a:t>Seek to work in a more proactive way with our </a:t>
            </a:r>
            <a:r>
              <a:rPr lang="en-GB" b="1">
                <a:ea typeface="Calibri" panose="020F0502020204030204" pitchFamily="34" charset="0"/>
                <a:cs typeface="Times New Roman" panose="02020603050405020304" pitchFamily="18" charset="0"/>
              </a:rPr>
              <a:t>partners at DTC and DDC.</a:t>
            </a:r>
            <a:endParaRPr lang="en-GB" sz="600" b="1" dirty="0">
              <a:ea typeface="Calibri" panose="020F0502020204030204" pitchFamily="34" charset="0"/>
              <a:cs typeface="Times New Roman" panose="02020603050405020304" pitchFamily="18" charset="0"/>
            </a:endParaRPr>
          </a:p>
          <a:p>
            <a:pPr marL="0" indent="0">
              <a:buNone/>
            </a:pPr>
            <a:r>
              <a:rPr lang="en-GB" b="1" u="sng" dirty="0">
                <a:ea typeface="Calibri" panose="020F0502020204030204" pitchFamily="34" charset="0"/>
                <a:cs typeface="Times New Roman" panose="02020603050405020304" pitchFamily="18" charset="0"/>
              </a:rPr>
              <a:t>NB</a:t>
            </a:r>
            <a:r>
              <a:rPr lang="en-GB" b="1" dirty="0">
                <a:ea typeface="Calibri" panose="020F0502020204030204" pitchFamily="34" charset="0"/>
                <a:cs typeface="Times New Roman" panose="02020603050405020304" pitchFamily="18" charset="0"/>
              </a:rPr>
              <a:t> Important to get our act together soonest; the re-organisation of local govt will likely move decision-making on planning issues further away than now</a:t>
            </a:r>
          </a:p>
          <a:p>
            <a:endParaRPr lang="en-GB" dirty="0"/>
          </a:p>
        </p:txBody>
      </p:sp>
      <p:sp>
        <p:nvSpPr>
          <p:cNvPr id="3" name="Title 2">
            <a:extLst>
              <a:ext uri="{FF2B5EF4-FFF2-40B4-BE49-F238E27FC236}">
                <a16:creationId xmlns:a16="http://schemas.microsoft.com/office/drawing/2014/main" id="{371D5C79-499B-BBC6-38F3-F78B8EA5CA0E}"/>
              </a:ext>
            </a:extLst>
          </p:cNvPr>
          <p:cNvSpPr>
            <a:spLocks noGrp="1"/>
          </p:cNvSpPr>
          <p:nvPr>
            <p:ph type="title"/>
          </p:nvPr>
        </p:nvSpPr>
        <p:spPr/>
        <p:txBody>
          <a:bodyPr/>
          <a:lstStyle/>
          <a:p>
            <a:r>
              <a:rPr lang="en-GB" dirty="0"/>
              <a:t>What we need to do </a:t>
            </a:r>
          </a:p>
        </p:txBody>
      </p:sp>
    </p:spTree>
    <p:extLst>
      <p:ext uri="{BB962C8B-B14F-4D97-AF65-F5344CB8AC3E}">
        <p14:creationId xmlns:p14="http://schemas.microsoft.com/office/powerpoint/2010/main" val="46089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F43CDC-CF0E-4266-849E-D0CC03AA50D9}"/>
              </a:ext>
            </a:extLst>
          </p:cNvPr>
          <p:cNvSpPr>
            <a:spLocks noGrp="1"/>
          </p:cNvSpPr>
          <p:nvPr>
            <p:ph idx="1"/>
          </p:nvPr>
        </p:nvSpPr>
        <p:spPr>
          <a:xfrm>
            <a:off x="1080000" y="1880558"/>
            <a:ext cx="7020000" cy="4149441"/>
          </a:xfrm>
        </p:spPr>
        <p:txBody>
          <a:bodyPr/>
          <a:lstStyle/>
          <a:p>
            <a:r>
              <a:rPr lang="en-GB" sz="3200" b="1" dirty="0"/>
              <a:t>Briefly outline the planning system and how it’s supposed to work</a:t>
            </a:r>
          </a:p>
          <a:p>
            <a:r>
              <a:rPr lang="en-GB" sz="3200" b="1" dirty="0"/>
              <a:t>Who has what role in the planning process, and responding to applications</a:t>
            </a:r>
          </a:p>
          <a:p>
            <a:r>
              <a:rPr lang="en-GB" sz="3200" b="1" dirty="0"/>
              <a:t>The consequences of the current failings in the system </a:t>
            </a:r>
            <a:endParaRPr lang="en-GB" sz="3200" dirty="0"/>
          </a:p>
          <a:p>
            <a:endParaRPr lang="en-GB" dirty="0"/>
          </a:p>
        </p:txBody>
      </p:sp>
      <p:sp>
        <p:nvSpPr>
          <p:cNvPr id="3" name="Title 2">
            <a:extLst>
              <a:ext uri="{FF2B5EF4-FFF2-40B4-BE49-F238E27FC236}">
                <a16:creationId xmlns:a16="http://schemas.microsoft.com/office/drawing/2014/main" id="{8DA14453-DC28-4F64-A7D3-E3C7C9BB2E93}"/>
              </a:ext>
            </a:extLst>
          </p:cNvPr>
          <p:cNvSpPr>
            <a:spLocks noGrp="1"/>
          </p:cNvSpPr>
          <p:nvPr>
            <p:ph type="title"/>
          </p:nvPr>
        </p:nvSpPr>
        <p:spPr/>
        <p:txBody>
          <a:bodyPr/>
          <a:lstStyle/>
          <a:p>
            <a:pPr algn="ctr"/>
            <a:r>
              <a:rPr lang="en-GB" sz="4400" dirty="0"/>
              <a:t>What I’m going to cover</a:t>
            </a:r>
          </a:p>
        </p:txBody>
      </p:sp>
    </p:spTree>
    <p:extLst>
      <p:ext uri="{BB962C8B-B14F-4D97-AF65-F5344CB8AC3E}">
        <p14:creationId xmlns:p14="http://schemas.microsoft.com/office/powerpoint/2010/main" val="1202265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48E8AB-175C-C9B2-E127-92F8E3F45E6E}"/>
              </a:ext>
            </a:extLst>
          </p:cNvPr>
          <p:cNvSpPr>
            <a:spLocks noGrp="1"/>
          </p:cNvSpPr>
          <p:nvPr>
            <p:ph idx="1"/>
          </p:nvPr>
        </p:nvSpPr>
        <p:spPr>
          <a:xfrm>
            <a:off x="360000" y="1466491"/>
            <a:ext cx="8460000" cy="4563509"/>
          </a:xfrm>
        </p:spPr>
        <p:txBody>
          <a:bodyPr/>
          <a:lstStyle/>
          <a:p>
            <a:r>
              <a:rPr lang="en-GB" b="1" dirty="0"/>
              <a:t>You leave with a broad understanding of how the planning system works (not a detailed knowledge)</a:t>
            </a:r>
          </a:p>
          <a:p>
            <a:r>
              <a:rPr lang="en-GB" b="1" dirty="0"/>
              <a:t>You understand why it is important for everyone to engage in the process, at the right times, and …. </a:t>
            </a:r>
          </a:p>
          <a:p>
            <a:r>
              <a:rPr lang="en-GB" b="1" dirty="0"/>
              <a:t>….. are prepared to collaborate where/when essential and effectively influence inappropriate planning proposals. </a:t>
            </a:r>
          </a:p>
          <a:p>
            <a:endParaRPr lang="en-GB" sz="1000" b="1" dirty="0"/>
          </a:p>
          <a:p>
            <a:pPr marL="0" indent="0">
              <a:buNone/>
            </a:pPr>
            <a:r>
              <a:rPr lang="en-GB" b="1" i="1" dirty="0"/>
              <a:t>Personally, I’d like to help turn the planning system into a progressive, inclusive process ….. It currently is adversarial and creates conflict. But one step at a time!</a:t>
            </a:r>
          </a:p>
        </p:txBody>
      </p:sp>
      <p:sp>
        <p:nvSpPr>
          <p:cNvPr id="3" name="Title 2">
            <a:extLst>
              <a:ext uri="{FF2B5EF4-FFF2-40B4-BE49-F238E27FC236}">
                <a16:creationId xmlns:a16="http://schemas.microsoft.com/office/drawing/2014/main" id="{AAF95B0F-B80C-4766-8B2B-F8117F2D7951}"/>
              </a:ext>
            </a:extLst>
          </p:cNvPr>
          <p:cNvSpPr>
            <a:spLocks noGrp="1"/>
          </p:cNvSpPr>
          <p:nvPr>
            <p:ph type="title"/>
          </p:nvPr>
        </p:nvSpPr>
        <p:spPr/>
        <p:txBody>
          <a:bodyPr/>
          <a:lstStyle/>
          <a:p>
            <a:pPr algn="ctr"/>
            <a:r>
              <a:rPr lang="en-GB" dirty="0"/>
              <a:t>What do we want from tonight?</a:t>
            </a:r>
          </a:p>
        </p:txBody>
      </p:sp>
    </p:spTree>
    <p:extLst>
      <p:ext uri="{BB962C8B-B14F-4D97-AF65-F5344CB8AC3E}">
        <p14:creationId xmlns:p14="http://schemas.microsoft.com/office/powerpoint/2010/main" val="3821319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374FDE-110D-1B54-12FA-C4E259B9D61F}"/>
              </a:ext>
            </a:extLst>
          </p:cNvPr>
          <p:cNvSpPr>
            <a:spLocks noGrp="1"/>
          </p:cNvSpPr>
          <p:nvPr>
            <p:ph type="title"/>
          </p:nvPr>
        </p:nvSpPr>
        <p:spPr/>
        <p:txBody>
          <a:bodyPr/>
          <a:lstStyle/>
          <a:p>
            <a:r>
              <a:rPr lang="en-GB" dirty="0"/>
              <a:t>The DDC Guidance Booklet</a:t>
            </a:r>
          </a:p>
        </p:txBody>
      </p:sp>
      <p:pic>
        <p:nvPicPr>
          <p:cNvPr id="1026" name="Picture 2" descr="DDC Statement of Community Involvement">
            <a:extLst>
              <a:ext uri="{FF2B5EF4-FFF2-40B4-BE49-F238E27FC236}">
                <a16:creationId xmlns:a16="http://schemas.microsoft.com/office/drawing/2014/main" id="{E46EB919-EDFC-8244-F34C-2EF53E384C07}"/>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03960" y="1004566"/>
            <a:ext cx="6675120" cy="4725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9313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914251-28ED-F856-0953-A8D1FC03DF0C}"/>
              </a:ext>
            </a:extLst>
          </p:cNvPr>
          <p:cNvSpPr>
            <a:spLocks noGrp="1"/>
          </p:cNvSpPr>
          <p:nvPr>
            <p:ph idx="1"/>
          </p:nvPr>
        </p:nvSpPr>
        <p:spPr>
          <a:xfrm>
            <a:off x="360000" y="900000"/>
            <a:ext cx="8387185" cy="5103985"/>
          </a:xfrm>
        </p:spPr>
        <p:txBody>
          <a:bodyPr/>
          <a:lstStyle/>
          <a:p>
            <a:r>
              <a:rPr lang="en-GB" b="1" dirty="0"/>
              <a:t>Level 1 - National Guidelines set by Government</a:t>
            </a:r>
          </a:p>
          <a:p>
            <a:r>
              <a:rPr lang="en-GB" b="1" dirty="0"/>
              <a:t>Level 2 – Regional Plans, adding to, but fully abiding by, the National Guidelines (Kent CC, Mayor/GLA, etc)</a:t>
            </a:r>
          </a:p>
          <a:p>
            <a:r>
              <a:rPr lang="en-GB" b="1" dirty="0"/>
              <a:t>Level 3 – Local Plans by District/Borough Councils acting as Planning Authority - adding further detail to, but fully incorporating, the Regional Plans (Dover DC; Ashford DC; etc) – </a:t>
            </a:r>
            <a:r>
              <a:rPr lang="en-GB" b="1" u="sng" dirty="0"/>
              <a:t>Identifying development sites</a:t>
            </a:r>
          </a:p>
          <a:p>
            <a:pPr marL="0" indent="0">
              <a:buNone/>
            </a:pPr>
            <a:endParaRPr lang="en-GB" sz="800" b="1" dirty="0"/>
          </a:p>
          <a:p>
            <a:pPr marL="0" indent="0">
              <a:buNone/>
            </a:pPr>
            <a:r>
              <a:rPr lang="en-GB" b="1" dirty="0"/>
              <a:t>ALSO ….. DISCRETIONARY PLANS</a:t>
            </a:r>
          </a:p>
          <a:p>
            <a:r>
              <a:rPr lang="en-GB" b="1" dirty="0"/>
              <a:t>Towns/parishes (neighbourhoods in large town/city boroughs) …. Must fulfil statutory criteria, build more detail on Local Plan, but not conflict with it.</a:t>
            </a:r>
          </a:p>
          <a:p>
            <a:endParaRPr lang="en-GB" dirty="0"/>
          </a:p>
        </p:txBody>
      </p:sp>
      <p:sp>
        <p:nvSpPr>
          <p:cNvPr id="3" name="Title 2">
            <a:extLst>
              <a:ext uri="{FF2B5EF4-FFF2-40B4-BE49-F238E27FC236}">
                <a16:creationId xmlns:a16="http://schemas.microsoft.com/office/drawing/2014/main" id="{C998AECC-257D-952C-5C7E-BB17FA6D5B0F}"/>
              </a:ext>
            </a:extLst>
          </p:cNvPr>
          <p:cNvSpPr>
            <a:spLocks noGrp="1"/>
          </p:cNvSpPr>
          <p:nvPr>
            <p:ph type="title"/>
          </p:nvPr>
        </p:nvSpPr>
        <p:spPr/>
        <p:txBody>
          <a:bodyPr/>
          <a:lstStyle/>
          <a:p>
            <a:r>
              <a:rPr lang="en-GB" dirty="0"/>
              <a:t>The Statutory Planning Hierarchy</a:t>
            </a:r>
          </a:p>
        </p:txBody>
      </p:sp>
    </p:spTree>
    <p:extLst>
      <p:ext uri="{BB962C8B-B14F-4D97-AF65-F5344CB8AC3E}">
        <p14:creationId xmlns:p14="http://schemas.microsoft.com/office/powerpoint/2010/main" val="1339218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3D9DB4F-EEB0-1A4D-934B-2C9E4F54EE86}"/>
              </a:ext>
            </a:extLst>
          </p:cNvPr>
          <p:cNvSpPr>
            <a:spLocks noGrp="1"/>
          </p:cNvSpPr>
          <p:nvPr>
            <p:ph idx="1"/>
          </p:nvPr>
        </p:nvSpPr>
        <p:spPr>
          <a:xfrm>
            <a:off x="360000" y="1086928"/>
            <a:ext cx="8460000" cy="4986068"/>
          </a:xfrm>
        </p:spPr>
        <p:txBody>
          <a:bodyPr/>
          <a:lstStyle/>
          <a:p>
            <a:r>
              <a:rPr lang="en-GB" b="1" dirty="0"/>
              <a:t>The Local Plan (Level 3) is typically agreed for a period of up to 20 years, and its development follows statutory process through 3 key consultation phases:</a:t>
            </a:r>
          </a:p>
          <a:p>
            <a:pPr lvl="1"/>
            <a:r>
              <a:rPr lang="en-GB" sz="2800" b="1" u="sng" dirty="0"/>
              <a:t>Preparing the Development Plan </a:t>
            </a:r>
            <a:r>
              <a:rPr lang="en-GB" sz="2800" b="1" dirty="0"/>
              <a:t>– seeking wide input and involvement through participation, information &amp; consultation.</a:t>
            </a:r>
          </a:p>
          <a:p>
            <a:pPr lvl="1"/>
            <a:r>
              <a:rPr lang="en-GB" sz="2800" b="1" u="sng" dirty="0"/>
              <a:t>Publishing the Proposed Plan </a:t>
            </a:r>
            <a:r>
              <a:rPr lang="en-GB" sz="2800" b="1" dirty="0"/>
              <a:t>– incorporating the issues raised by responders, consulting with statutory bodies on new detail.</a:t>
            </a:r>
          </a:p>
          <a:p>
            <a:pPr lvl="1"/>
            <a:r>
              <a:rPr lang="en-GB" sz="2800" b="1" u="sng" dirty="0"/>
              <a:t>Public Examination </a:t>
            </a:r>
            <a:r>
              <a:rPr lang="en-GB" sz="2800" b="1" dirty="0"/>
              <a:t>through Inspection Process – objections must be formal, based on providing better alternatives.</a:t>
            </a:r>
          </a:p>
        </p:txBody>
      </p:sp>
      <p:sp>
        <p:nvSpPr>
          <p:cNvPr id="3" name="Title 2">
            <a:extLst>
              <a:ext uri="{FF2B5EF4-FFF2-40B4-BE49-F238E27FC236}">
                <a16:creationId xmlns:a16="http://schemas.microsoft.com/office/drawing/2014/main" id="{FCA2781C-FEEA-0BDA-D72D-8F4244DB3547}"/>
              </a:ext>
            </a:extLst>
          </p:cNvPr>
          <p:cNvSpPr>
            <a:spLocks noGrp="1"/>
          </p:cNvSpPr>
          <p:nvPr>
            <p:ph type="title"/>
          </p:nvPr>
        </p:nvSpPr>
        <p:spPr/>
        <p:txBody>
          <a:bodyPr/>
          <a:lstStyle/>
          <a:p>
            <a:r>
              <a:rPr lang="en-GB" dirty="0"/>
              <a:t>Developing the Local Plan</a:t>
            </a:r>
          </a:p>
        </p:txBody>
      </p:sp>
    </p:spTree>
    <p:extLst>
      <p:ext uri="{BB962C8B-B14F-4D97-AF65-F5344CB8AC3E}">
        <p14:creationId xmlns:p14="http://schemas.microsoft.com/office/powerpoint/2010/main" val="2678287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AAF998-E3DE-2A0D-17D9-5C17CE1A705A}"/>
              </a:ext>
            </a:extLst>
          </p:cNvPr>
          <p:cNvSpPr>
            <a:spLocks noGrp="1"/>
          </p:cNvSpPr>
          <p:nvPr>
            <p:ph idx="1"/>
          </p:nvPr>
        </p:nvSpPr>
        <p:spPr>
          <a:xfrm>
            <a:off x="360000" y="1138687"/>
            <a:ext cx="8460000" cy="5055079"/>
          </a:xfrm>
        </p:spPr>
        <p:txBody>
          <a:bodyPr/>
          <a:lstStyle/>
          <a:p>
            <a:r>
              <a:rPr lang="en-GB" b="1" dirty="0"/>
              <a:t>Planning applications submitted as and when</a:t>
            </a:r>
          </a:p>
          <a:p>
            <a:r>
              <a:rPr lang="en-GB" b="1" dirty="0"/>
              <a:t>Developers use plan to target plan-approved sites</a:t>
            </a:r>
            <a:endParaRPr lang="en-GB" b="1" u="sng" dirty="0"/>
          </a:p>
          <a:p>
            <a:r>
              <a:rPr lang="en-GB" b="1" dirty="0"/>
              <a:t>All applications must abide by standards required, conservation area rules, &amp; other specialised lists such as adequate community infrastructure</a:t>
            </a:r>
          </a:p>
          <a:p>
            <a:r>
              <a:rPr lang="en-GB" b="1" dirty="0"/>
              <a:t>Larger scale projects must make a contribution back to the community through Section 106 agreements (or Community Infrastructure Levy (I’ll explain shortly)</a:t>
            </a:r>
          </a:p>
          <a:p>
            <a:r>
              <a:rPr lang="en-GB" b="1" dirty="0"/>
              <a:t>Buildings may have been registered as Assets of Community Value, which affects/protects how they are treated for development purposes</a:t>
            </a:r>
          </a:p>
        </p:txBody>
      </p:sp>
      <p:sp>
        <p:nvSpPr>
          <p:cNvPr id="3" name="Title 2">
            <a:extLst>
              <a:ext uri="{FF2B5EF4-FFF2-40B4-BE49-F238E27FC236}">
                <a16:creationId xmlns:a16="http://schemas.microsoft.com/office/drawing/2014/main" id="{64799B76-E4C7-A9CD-F170-2C66B867279C}"/>
              </a:ext>
            </a:extLst>
          </p:cNvPr>
          <p:cNvSpPr>
            <a:spLocks noGrp="1"/>
          </p:cNvSpPr>
          <p:nvPr>
            <p:ph type="title"/>
          </p:nvPr>
        </p:nvSpPr>
        <p:spPr/>
        <p:txBody>
          <a:bodyPr/>
          <a:lstStyle/>
          <a:p>
            <a:r>
              <a:rPr lang="en-GB" sz="3600" dirty="0"/>
              <a:t>Once the Local Plan is agreed/adopted</a:t>
            </a:r>
          </a:p>
        </p:txBody>
      </p:sp>
    </p:spTree>
    <p:extLst>
      <p:ext uri="{BB962C8B-B14F-4D97-AF65-F5344CB8AC3E}">
        <p14:creationId xmlns:p14="http://schemas.microsoft.com/office/powerpoint/2010/main" val="3487521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84889A-EB1B-F29E-20E1-591089D362F8}"/>
              </a:ext>
            </a:extLst>
          </p:cNvPr>
          <p:cNvSpPr>
            <a:spLocks noGrp="1"/>
          </p:cNvSpPr>
          <p:nvPr>
            <p:ph idx="1"/>
          </p:nvPr>
        </p:nvSpPr>
        <p:spPr>
          <a:xfrm>
            <a:off x="360000" y="900000"/>
            <a:ext cx="8460000" cy="5172996"/>
          </a:xfrm>
        </p:spPr>
        <p:txBody>
          <a:bodyPr/>
          <a:lstStyle/>
          <a:p>
            <a:r>
              <a:rPr lang="en-GB" b="1" dirty="0"/>
              <a:t>DDC guidelines require those making planning applications to discuss their proposals with the local community, the town/parish council and ward councillor at an early stage!</a:t>
            </a:r>
          </a:p>
          <a:p>
            <a:r>
              <a:rPr lang="en-GB" b="1" dirty="0"/>
              <a:t>The greater the scale, and likely impact of a proposed development, the greater the need for real community involvement.</a:t>
            </a:r>
          </a:p>
          <a:p>
            <a:pPr marL="0" indent="0">
              <a:buNone/>
            </a:pPr>
            <a:r>
              <a:rPr lang="en-GB" b="1" dirty="0"/>
              <a:t>Local experiences shows this happens rarely!</a:t>
            </a:r>
          </a:p>
          <a:p>
            <a:pPr marL="0" indent="0">
              <a:buNone/>
            </a:pPr>
            <a:endParaRPr lang="en-GB" sz="1000" b="1" dirty="0"/>
          </a:p>
          <a:p>
            <a:pPr marL="0" indent="0">
              <a:buNone/>
            </a:pPr>
            <a:r>
              <a:rPr lang="en-GB" sz="3200" b="1" dirty="0"/>
              <a:t>But the bigger problem for our area is what are called WINDFALL developments, these being applications on sites not listed in the Local Plan </a:t>
            </a:r>
          </a:p>
        </p:txBody>
      </p:sp>
      <p:sp>
        <p:nvSpPr>
          <p:cNvPr id="3" name="Title 2">
            <a:extLst>
              <a:ext uri="{FF2B5EF4-FFF2-40B4-BE49-F238E27FC236}">
                <a16:creationId xmlns:a16="http://schemas.microsoft.com/office/drawing/2014/main" id="{26FF53E9-AD67-C50B-A693-CC152617A78E}"/>
              </a:ext>
            </a:extLst>
          </p:cNvPr>
          <p:cNvSpPr>
            <a:spLocks noGrp="1"/>
          </p:cNvSpPr>
          <p:nvPr>
            <p:ph type="title"/>
          </p:nvPr>
        </p:nvSpPr>
        <p:spPr/>
        <p:txBody>
          <a:bodyPr/>
          <a:lstStyle/>
          <a:p>
            <a:r>
              <a:rPr lang="en-GB" sz="3600" dirty="0"/>
              <a:t>Community Involvement requirements</a:t>
            </a:r>
          </a:p>
        </p:txBody>
      </p:sp>
    </p:spTree>
    <p:extLst>
      <p:ext uri="{BB962C8B-B14F-4D97-AF65-F5344CB8AC3E}">
        <p14:creationId xmlns:p14="http://schemas.microsoft.com/office/powerpoint/2010/main" val="327025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B19E22B-196D-5F93-8FAB-78C5CB912FED}"/>
              </a:ext>
            </a:extLst>
          </p:cNvPr>
          <p:cNvSpPr>
            <a:spLocks noGrp="1"/>
          </p:cNvSpPr>
          <p:nvPr>
            <p:ph idx="1"/>
          </p:nvPr>
        </p:nvSpPr>
        <p:spPr>
          <a:xfrm>
            <a:off x="360000" y="759125"/>
            <a:ext cx="8460000" cy="5270875"/>
          </a:xfrm>
        </p:spPr>
        <p:txBody>
          <a:bodyPr/>
          <a:lstStyle/>
          <a:p>
            <a:r>
              <a:rPr lang="en-GB" b="1" dirty="0"/>
              <a:t>They are called windfall because they provide extra units of housing than Local Plan had identified</a:t>
            </a:r>
          </a:p>
          <a:p>
            <a:r>
              <a:rPr lang="en-GB" b="1" dirty="0"/>
              <a:t>ALL of the proposed, or recently completed developments, in our area are windfall</a:t>
            </a:r>
          </a:p>
          <a:p>
            <a:r>
              <a:rPr lang="en-GB" b="1" dirty="0"/>
              <a:t>The new ring of developments around Deal &amp; </a:t>
            </a:r>
            <a:r>
              <a:rPr lang="en-GB" b="1" dirty="0" err="1"/>
              <a:t>Walmer</a:t>
            </a:r>
            <a:r>
              <a:rPr lang="en-GB" b="1" dirty="0"/>
              <a:t> (</a:t>
            </a:r>
            <a:r>
              <a:rPr lang="en-GB" b="1" dirty="0" err="1"/>
              <a:t>Sholdon</a:t>
            </a:r>
            <a:r>
              <a:rPr lang="en-GB" b="1" dirty="0"/>
              <a:t>; Gt </a:t>
            </a:r>
            <a:r>
              <a:rPr lang="en-GB" b="1" dirty="0" err="1"/>
              <a:t>Mongeham</a:t>
            </a:r>
            <a:r>
              <a:rPr lang="en-GB" b="1" dirty="0"/>
              <a:t>; Mill Hill, Upper </a:t>
            </a:r>
            <a:r>
              <a:rPr lang="en-GB" b="1" dirty="0" err="1"/>
              <a:t>Walmer</a:t>
            </a:r>
            <a:r>
              <a:rPr lang="en-GB" b="1" dirty="0"/>
              <a:t>) …. …. </a:t>
            </a:r>
            <a:r>
              <a:rPr lang="en-GB" b="1" u="sng" dirty="0"/>
              <a:t>All windfall </a:t>
            </a:r>
          </a:p>
          <a:p>
            <a:r>
              <a:rPr lang="en-GB" b="1" dirty="0"/>
              <a:t>The 15 developments in the Deal Middle Street conservation area …. All windfall</a:t>
            </a:r>
          </a:p>
          <a:p>
            <a:pPr marL="0" indent="0">
              <a:buNone/>
            </a:pPr>
            <a:endParaRPr lang="en-GB" sz="1200" b="1" dirty="0"/>
          </a:p>
          <a:p>
            <a:pPr marL="0" indent="0">
              <a:buNone/>
            </a:pPr>
            <a:r>
              <a:rPr lang="en-GB" b="1" dirty="0"/>
              <a:t>But if not in Local Plan, better infrastructure, health services, car parking (in Town Centre) not planned for</a:t>
            </a:r>
          </a:p>
        </p:txBody>
      </p:sp>
      <p:sp>
        <p:nvSpPr>
          <p:cNvPr id="3" name="Title 2">
            <a:extLst>
              <a:ext uri="{FF2B5EF4-FFF2-40B4-BE49-F238E27FC236}">
                <a16:creationId xmlns:a16="http://schemas.microsoft.com/office/drawing/2014/main" id="{C9EEB916-EC64-55EC-1C58-5413CBB9D12E}"/>
              </a:ext>
            </a:extLst>
          </p:cNvPr>
          <p:cNvSpPr>
            <a:spLocks noGrp="1"/>
          </p:cNvSpPr>
          <p:nvPr>
            <p:ph type="title"/>
          </p:nvPr>
        </p:nvSpPr>
        <p:spPr/>
        <p:txBody>
          <a:bodyPr/>
          <a:lstStyle/>
          <a:p>
            <a:r>
              <a:rPr lang="en-GB" dirty="0"/>
              <a:t>Our Windfall Problem</a:t>
            </a:r>
          </a:p>
        </p:txBody>
      </p:sp>
    </p:spTree>
    <p:extLst>
      <p:ext uri="{BB962C8B-B14F-4D97-AF65-F5344CB8AC3E}">
        <p14:creationId xmlns:p14="http://schemas.microsoft.com/office/powerpoint/2010/main" val="42567379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nual Meeting" id="{ED5092B8-FC79-49A5-92FC-A9C36CC91D21}" vid="{583A3FB5-2F29-45B2-956E-F14CC72877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Deal Society</Template>
  <TotalTime>1420</TotalTime>
  <Words>1693</Words>
  <Application>Microsoft Office PowerPoint</Application>
  <PresentationFormat>On-screen Show (4:3)</PresentationFormat>
  <Paragraphs>119</Paragraphs>
  <Slides>18</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Lucida Calligraphy</vt:lpstr>
      <vt:lpstr>Office Theme</vt:lpstr>
      <vt:lpstr>So ….. What’s wrong with   (Planning in) Deal?    Understanding the system for town &amp; country  planning, how it is failing our local towns and villages, and why we all need to get involved</vt:lpstr>
      <vt:lpstr>What I’m going to cover</vt:lpstr>
      <vt:lpstr>What do we want from tonight?</vt:lpstr>
      <vt:lpstr>The DDC Guidance Booklet</vt:lpstr>
      <vt:lpstr>The Statutory Planning Hierarchy</vt:lpstr>
      <vt:lpstr>Developing the Local Plan</vt:lpstr>
      <vt:lpstr>Once the Local Plan is agreed/adopted</vt:lpstr>
      <vt:lpstr>Community Involvement requirements</vt:lpstr>
      <vt:lpstr>Our Windfall Problem</vt:lpstr>
      <vt:lpstr>The dangers of leaving it to windfall</vt:lpstr>
      <vt:lpstr>Role of Deal Town Council in planning</vt:lpstr>
      <vt:lpstr>Role of Deal Society in planning</vt:lpstr>
      <vt:lpstr>The role and responsibility of all of us</vt:lpstr>
      <vt:lpstr>S106 v Community Infrastructure Levy</vt:lpstr>
      <vt:lpstr>2 bright lights on horizon – 1 Fairfield</vt:lpstr>
      <vt:lpstr>Bright lights on horizon – 2 St George’s</vt:lpstr>
      <vt:lpstr>Challenges for DDC to address</vt:lpstr>
      <vt:lpstr>What we need to do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Ian Redding</dc:creator>
  <cp:lastModifiedBy>Ian Redding</cp:lastModifiedBy>
  <cp:revision>3</cp:revision>
  <cp:lastPrinted>2025-11-10T10:34:54Z</cp:lastPrinted>
  <dcterms:created xsi:type="dcterms:W3CDTF">2023-02-22T09:46:11Z</dcterms:created>
  <dcterms:modified xsi:type="dcterms:W3CDTF">2025-11-14T09:56:05Z</dcterms:modified>
</cp:coreProperties>
</file>